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5"/>
  </p:notesMasterIdLst>
  <p:handoutMasterIdLst>
    <p:handoutMasterId r:id="rId26"/>
  </p:handoutMasterIdLst>
  <p:sldIdLst>
    <p:sldId id="256" r:id="rId3"/>
    <p:sldId id="301" r:id="rId4"/>
    <p:sldId id="294" r:id="rId5"/>
    <p:sldId id="296" r:id="rId6"/>
    <p:sldId id="297" r:id="rId7"/>
    <p:sldId id="298" r:id="rId8"/>
    <p:sldId id="299" r:id="rId9"/>
    <p:sldId id="300" r:id="rId10"/>
    <p:sldId id="292" r:id="rId11"/>
    <p:sldId id="293" r:id="rId12"/>
    <p:sldId id="302" r:id="rId13"/>
    <p:sldId id="273" r:id="rId14"/>
    <p:sldId id="274" r:id="rId15"/>
    <p:sldId id="259" r:id="rId16"/>
    <p:sldId id="303" r:id="rId17"/>
    <p:sldId id="287" r:id="rId18"/>
    <p:sldId id="260" r:id="rId19"/>
    <p:sldId id="261" r:id="rId20"/>
    <p:sldId id="271" r:id="rId21"/>
    <p:sldId id="275" r:id="rId22"/>
    <p:sldId id="276" r:id="rId23"/>
    <p:sldId id="291" r:id="rId2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6395" autoAdjust="0"/>
  </p:normalViewPr>
  <p:slideViewPr>
    <p:cSldViewPr snapToGrid="0">
      <p:cViewPr varScale="1">
        <p:scale>
          <a:sx n="96" d="100"/>
          <a:sy n="96" d="100"/>
        </p:scale>
        <p:origin x="132" y="96"/>
      </p:cViewPr>
      <p:guideLst/>
    </p:cSldViewPr>
  </p:slideViewPr>
  <p:notesTextViewPr>
    <p:cViewPr>
      <p:scale>
        <a:sx n="1" d="1"/>
        <a:sy n="1" d="1"/>
      </p:scale>
      <p:origin x="0" y="0"/>
    </p:cViewPr>
  </p:notesTextViewPr>
  <p:notesViewPr>
    <p:cSldViewPr snapToGrid="0">
      <p:cViewPr varScale="1">
        <p:scale>
          <a:sx n="89" d="100"/>
          <a:sy n="89" d="100"/>
        </p:scale>
        <p:origin x="29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fr-BE"/>
          </a:p>
        </p:txBody>
      </p:sp>
      <p:sp>
        <p:nvSpPr>
          <p:cNvPr id="3" name="Espace réservé de la date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endParaRPr lang="fr-BE"/>
          </a:p>
        </p:txBody>
      </p:sp>
      <p:sp>
        <p:nvSpPr>
          <p:cNvPr id="4" name="Espace réservé du pied de page 3"/>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34357956-BBB5-4FE5-A937-32306E83078C}" type="slidenum">
              <a:rPr lang="fr-BE" smtClean="0"/>
              <a:t>‹N°›</a:t>
            </a:fld>
            <a:endParaRPr lang="fr-BE"/>
          </a:p>
        </p:txBody>
      </p:sp>
    </p:spTree>
    <p:extLst>
      <p:ext uri="{BB962C8B-B14F-4D97-AF65-F5344CB8AC3E}">
        <p14:creationId xmlns:p14="http://schemas.microsoft.com/office/powerpoint/2010/main" val="17914482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FAB03D41-A025-46C5-B755-CCAF3549C663}" type="slidenum">
              <a:rPr lang="fr-BE" smtClean="0"/>
              <a:t>‹N°›</a:t>
            </a:fld>
            <a:endParaRPr lang="fr-BE"/>
          </a:p>
        </p:txBody>
      </p:sp>
    </p:spTree>
    <p:extLst>
      <p:ext uri="{BB962C8B-B14F-4D97-AF65-F5344CB8AC3E}">
        <p14:creationId xmlns:p14="http://schemas.microsoft.com/office/powerpoint/2010/main" val="272191801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689168" y="0"/>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r>
              <a:rPr lang="en-GB" altLang="fr-FR">
                <a:ea typeface="Arial Unicode MS"/>
                <a:cs typeface="Arial Unicode MS"/>
              </a:rPr>
              <a:t>05/11/09</a:t>
            </a:r>
          </a:p>
        </p:txBody>
      </p:sp>
      <p:sp>
        <p:nvSpPr>
          <p:cNvPr id="22531" name="Rectangle 7"/>
          <p:cNvSpPr txBox="1">
            <a:spLocks noGrp="1" noChangeArrowheads="1"/>
          </p:cNvSpPr>
          <p:nvPr/>
        </p:nvSpPr>
        <p:spPr bwMode="auto">
          <a:xfrm>
            <a:off x="3689168" y="9147535"/>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fld id="{C619631F-477D-445C-B979-AB5995DFE6F0}" type="slidenum">
              <a:rPr lang="en-GB" altLang="fr-FR">
                <a:ea typeface="Arial Unicode MS"/>
                <a:cs typeface="Arial Unicode MS"/>
              </a:rPr>
              <a:pPr algn="r" eaLnBrk="1">
                <a:spcBef>
                  <a:spcPct val="0"/>
                </a:spcBef>
                <a:buSzPct val="45000"/>
                <a:buFontTx/>
                <a:buNone/>
              </a:pPr>
              <a:t>3</a:t>
            </a:fld>
            <a:endParaRPr lang="en-GB" altLang="fr-FR">
              <a:ea typeface="Arial Unicode MS"/>
              <a:cs typeface="Arial Unicode MS"/>
            </a:endParaRPr>
          </a:p>
        </p:txBody>
      </p:sp>
      <p:sp>
        <p:nvSpPr>
          <p:cNvPr id="22532" name="Rectangle 1"/>
          <p:cNvSpPr>
            <a:spLocks noGrp="1" noRot="1" noChangeAspect="1" noChangeArrowheads="1" noTextEdit="1"/>
          </p:cNvSpPr>
          <p:nvPr>
            <p:ph type="sldImg"/>
          </p:nvPr>
        </p:nvSpPr>
        <p:spPr>
          <a:xfrm>
            <a:off x="50800" y="723900"/>
            <a:ext cx="6415088" cy="3609975"/>
          </a:xfrm>
          <a:ln/>
        </p:spPr>
      </p:sp>
      <p:sp>
        <p:nvSpPr>
          <p:cNvPr id="22533" name="Rectangle 2"/>
          <p:cNvSpPr>
            <a:spLocks noGrp="1" noChangeArrowheads="1"/>
          </p:cNvSpPr>
          <p:nvPr>
            <p:ph type="body" idx="1"/>
          </p:nvPr>
        </p:nvSpPr>
        <p:spPr>
          <a:xfrm>
            <a:off x="869471" y="4574537"/>
            <a:ext cx="4771445" cy="4334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08" tIns="44104" rIns="88208" bIns="44104" anchor="ctr"/>
          <a:lstStyle/>
          <a:p>
            <a:r>
              <a:rPr lang="fr-FR" altLang="fr-FR" smtClean="0">
                <a:ea typeface="ＭＳ Ｐゴシック" panose="020B0600070205080204" pitchFamily="34" charset="-128"/>
              </a:rPr>
              <a:t>On en est à 0,89 °C en plus depuis l’époque pré-industrielle</a:t>
            </a:r>
          </a:p>
        </p:txBody>
      </p:sp>
    </p:spTree>
    <p:extLst>
      <p:ext uri="{BB962C8B-B14F-4D97-AF65-F5344CB8AC3E}">
        <p14:creationId xmlns:p14="http://schemas.microsoft.com/office/powerpoint/2010/main" val="400440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689168" y="0"/>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defTabSz="433449" fontAlgn="base" hangingPunct="0">
              <a:spcBef>
                <a:spcPct val="0"/>
              </a:spcBef>
              <a:spcAft>
                <a:spcPct val="0"/>
              </a:spcAft>
              <a:buSzPct val="45000"/>
              <a:tabLst>
                <a:tab pos="696888" algn="l"/>
                <a:tab pos="1395306" algn="l"/>
                <a:tab pos="2093725" algn="l"/>
                <a:tab pos="2792144" algn="l"/>
              </a:tabLst>
              <a:defRPr/>
            </a:pPr>
            <a:r>
              <a:rPr lang="en-GB" altLang="fr-FR">
                <a:ea typeface="Arial Unicode MS"/>
                <a:cs typeface="Arial Unicode MS"/>
              </a:rPr>
              <a:t>05/11/09</a:t>
            </a:r>
          </a:p>
        </p:txBody>
      </p:sp>
      <p:sp>
        <p:nvSpPr>
          <p:cNvPr id="24579" name="Rectangle 7"/>
          <p:cNvSpPr txBox="1">
            <a:spLocks noGrp="1" noChangeArrowheads="1"/>
          </p:cNvSpPr>
          <p:nvPr/>
        </p:nvSpPr>
        <p:spPr bwMode="auto">
          <a:xfrm>
            <a:off x="3689168" y="9147535"/>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defTabSz="433449" fontAlgn="base" hangingPunct="0">
              <a:spcBef>
                <a:spcPct val="0"/>
              </a:spcBef>
              <a:spcAft>
                <a:spcPct val="0"/>
              </a:spcAft>
              <a:buSzPct val="45000"/>
              <a:tabLst>
                <a:tab pos="696888" algn="l"/>
                <a:tab pos="1395306" algn="l"/>
                <a:tab pos="2093725" algn="l"/>
                <a:tab pos="2792144" algn="l"/>
              </a:tabLst>
              <a:defRPr/>
            </a:pPr>
            <a:fld id="{0A05A3B4-2458-417A-B70F-973A0C154EEC}" type="slidenum">
              <a:rPr lang="en-GB" altLang="fr-FR">
                <a:ea typeface="Arial Unicode MS"/>
                <a:cs typeface="Arial Unicode MS"/>
              </a:rPr>
              <a:pPr algn="r" defTabSz="433449" fontAlgn="base" hangingPunct="0">
                <a:spcBef>
                  <a:spcPct val="0"/>
                </a:spcBef>
                <a:spcAft>
                  <a:spcPct val="0"/>
                </a:spcAft>
                <a:buSzPct val="45000"/>
                <a:tabLst>
                  <a:tab pos="696888" algn="l"/>
                  <a:tab pos="1395306" algn="l"/>
                  <a:tab pos="2093725" algn="l"/>
                  <a:tab pos="2792144" algn="l"/>
                </a:tabLst>
                <a:defRPr/>
              </a:pPr>
              <a:t>4</a:t>
            </a:fld>
            <a:endParaRPr lang="en-GB" altLang="fr-FR">
              <a:ea typeface="Arial Unicode MS"/>
              <a:cs typeface="Arial Unicode MS"/>
            </a:endParaRPr>
          </a:p>
        </p:txBody>
      </p:sp>
      <p:sp>
        <p:nvSpPr>
          <p:cNvPr id="24580" name="Rectangle 1"/>
          <p:cNvSpPr>
            <a:spLocks noGrp="1" noRot="1" noChangeAspect="1" noChangeArrowheads="1" noTextEdit="1"/>
          </p:cNvSpPr>
          <p:nvPr>
            <p:ph type="sldImg"/>
          </p:nvPr>
        </p:nvSpPr>
        <p:spPr>
          <a:xfrm>
            <a:off x="50800" y="723900"/>
            <a:ext cx="6415088" cy="3609975"/>
          </a:xfrm>
          <a:ln/>
        </p:spPr>
      </p:sp>
      <p:sp>
        <p:nvSpPr>
          <p:cNvPr id="24581" name="Rectangle 2"/>
          <p:cNvSpPr>
            <a:spLocks noGrp="1" noChangeArrowheads="1"/>
          </p:cNvSpPr>
          <p:nvPr>
            <p:ph type="body" idx="1"/>
          </p:nvPr>
        </p:nvSpPr>
        <p:spPr>
          <a:xfrm>
            <a:off x="869471" y="4574537"/>
            <a:ext cx="4771445" cy="4334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08" tIns="44104" rIns="88208" bIns="44104" anchor="ctr"/>
          <a:lstStyle/>
          <a:p>
            <a:r>
              <a:rPr lang="fr-FR" altLang="fr-FR" smtClean="0">
                <a:ea typeface="ＭＳ Ｐゴシック" panose="020B0600070205080204" pitchFamily="34" charset="-128"/>
              </a:rPr>
              <a:t>C’est ce que l’on sait des concentrations de CO2 de ces 800 000 dernières années déduites</a:t>
            </a:r>
          </a:p>
          <a:p>
            <a:r>
              <a:rPr lang="fr-FR" altLang="fr-FR" smtClean="0">
                <a:ea typeface="ＭＳ Ｐゴシック" panose="020B0600070205080204" pitchFamily="34" charset="-128"/>
              </a:rPr>
              <a:t>de l’analyse des carottes de glace, il est possible de creuser assez profond en Antarctique </a:t>
            </a:r>
          </a:p>
          <a:p>
            <a:r>
              <a:rPr lang="fr-FR" altLang="fr-FR" smtClean="0">
                <a:ea typeface="ＭＳ Ｐゴシック" panose="020B0600070205080204" pitchFamily="34" charset="-128"/>
              </a:rPr>
              <a:t>pour arriver à 800 000 ans. En vert ce sont les concentrations en CO2, </a:t>
            </a:r>
          </a:p>
          <a:p>
            <a:r>
              <a:rPr lang="fr-FR" altLang="fr-FR" smtClean="0">
                <a:ea typeface="ＭＳ Ｐゴシック" panose="020B0600070205080204" pitchFamily="34" charset="-128"/>
              </a:rPr>
              <a:t>on voit qu’il y a a déjà eu des variations de concentrations de CO2 dans le temps </a:t>
            </a:r>
          </a:p>
          <a:p>
            <a:r>
              <a:rPr lang="fr-FR" altLang="fr-FR" smtClean="0">
                <a:ea typeface="ＭＳ Ｐゴシック" panose="020B0600070205080204" pitchFamily="34" charset="-128"/>
              </a:rPr>
              <a:t>mais elles n’ont jamais dépassé 280 ppm (parties par millions)</a:t>
            </a:r>
          </a:p>
          <a:p>
            <a:r>
              <a:rPr lang="fr-FR" altLang="fr-FR" smtClean="0">
                <a:ea typeface="ＭＳ Ｐゴシック" panose="020B0600070205080204" pitchFamily="34" charset="-128"/>
              </a:rPr>
              <a:t> avant la révolution industrielle et l’utilisation de combustibles fossiles comme le charbon. </a:t>
            </a:r>
          </a:p>
          <a:p>
            <a:r>
              <a:rPr lang="fr-FR" altLang="fr-FR" smtClean="0">
                <a:ea typeface="ＭＳ Ｐゴシック" panose="020B0600070205080204" pitchFamily="34" charset="-128"/>
              </a:rPr>
              <a:t>Or en 2015, on est arrivé à 400 ppm.</a:t>
            </a:r>
          </a:p>
          <a:p>
            <a:r>
              <a:rPr lang="fr-FR" altLang="fr-FR" smtClean="0">
                <a:ea typeface="ＭＳ Ｐゴシック" panose="020B0600070205080204" pitchFamily="34" charset="-128"/>
              </a:rPr>
              <a:t>En rouge, on remarque qu’il y a une corrélation avec les variations de températures (toujours dans le passé). </a:t>
            </a:r>
          </a:p>
          <a:p>
            <a:r>
              <a:rPr lang="fr-FR" altLang="fr-FR" smtClean="0">
                <a:ea typeface="ＭＳ Ｐゴシック" panose="020B0600070205080204" pitchFamily="34" charset="-128"/>
              </a:rPr>
              <a:t>Il ne s’agit que de quelques degrés, cependant, avec une variation de la température terrestre de 2°C </a:t>
            </a:r>
          </a:p>
          <a:p>
            <a:r>
              <a:rPr lang="fr-FR" altLang="fr-FR" smtClean="0">
                <a:ea typeface="ＭＳ Ｐゴシック" panose="020B0600070205080204" pitchFamily="34" charset="-128"/>
              </a:rPr>
              <a:t>(par rapport à la température à la surface de la terre), il y avait de la glace jusqu'au milieu de l’Europe, </a:t>
            </a:r>
          </a:p>
          <a:p>
            <a:r>
              <a:rPr lang="fr-FR" altLang="fr-FR" smtClean="0">
                <a:ea typeface="ＭＳ Ｐゴシック" panose="020B0600070205080204" pitchFamily="34" charset="-128"/>
              </a:rPr>
              <a:t>le niveau de la mer était inférieur de 100 m. Les causes sont des phénomènes astronomiques naturels </a:t>
            </a:r>
          </a:p>
          <a:p>
            <a:r>
              <a:rPr lang="fr-FR" altLang="fr-FR" smtClean="0">
                <a:ea typeface="ＭＳ Ｐゴシック" panose="020B0600070205080204" pitchFamily="34" charset="-128"/>
              </a:rPr>
              <a:t>telles que les changements de position de la terre par rapport au soleil. </a:t>
            </a:r>
          </a:p>
          <a:p>
            <a:r>
              <a:rPr lang="fr-FR" altLang="fr-FR" smtClean="0">
                <a:ea typeface="ＭＳ Ｐゴシック" panose="020B0600070205080204" pitchFamily="34" charset="-128"/>
              </a:rPr>
              <a:t>C’est à un échelle de temps bien plus grande que l’échelle de temps humaine.</a:t>
            </a:r>
          </a:p>
          <a:p>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256159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689168" y="0"/>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r>
              <a:rPr lang="en-GB" altLang="fr-FR">
                <a:ea typeface="Arial Unicode MS"/>
                <a:cs typeface="Arial Unicode MS"/>
              </a:rPr>
              <a:t>05/11/09</a:t>
            </a:r>
          </a:p>
        </p:txBody>
      </p:sp>
      <p:sp>
        <p:nvSpPr>
          <p:cNvPr id="30723" name="Rectangle 7"/>
          <p:cNvSpPr txBox="1">
            <a:spLocks noGrp="1" noChangeArrowheads="1"/>
          </p:cNvSpPr>
          <p:nvPr/>
        </p:nvSpPr>
        <p:spPr bwMode="auto">
          <a:xfrm>
            <a:off x="3689168" y="9147535"/>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fld id="{331D7FB6-142E-475E-BCB4-CB76C4DC9F3F}" type="slidenum">
              <a:rPr lang="en-GB" altLang="fr-FR">
                <a:ea typeface="Arial Unicode MS"/>
                <a:cs typeface="Arial Unicode MS"/>
              </a:rPr>
              <a:pPr algn="r" eaLnBrk="1">
                <a:spcBef>
                  <a:spcPct val="0"/>
                </a:spcBef>
                <a:buSzPct val="45000"/>
                <a:buFontTx/>
                <a:buNone/>
              </a:pPr>
              <a:t>5</a:t>
            </a:fld>
            <a:endParaRPr lang="en-GB" altLang="fr-FR">
              <a:ea typeface="Arial Unicode MS"/>
              <a:cs typeface="Arial Unicode MS"/>
            </a:endParaRPr>
          </a:p>
        </p:txBody>
      </p:sp>
      <p:sp>
        <p:nvSpPr>
          <p:cNvPr id="30724" name="Rectangle 1"/>
          <p:cNvSpPr>
            <a:spLocks noGrp="1" noRot="1" noChangeAspect="1" noChangeArrowheads="1" noTextEdit="1"/>
          </p:cNvSpPr>
          <p:nvPr>
            <p:ph type="sldImg"/>
          </p:nvPr>
        </p:nvSpPr>
        <p:spPr>
          <a:xfrm>
            <a:off x="50800" y="723900"/>
            <a:ext cx="6415088" cy="3609975"/>
          </a:xfrm>
          <a:ln/>
        </p:spPr>
      </p:sp>
      <p:sp>
        <p:nvSpPr>
          <p:cNvPr id="30725" name="Rectangle 2"/>
          <p:cNvSpPr>
            <a:spLocks noGrp="1" noChangeArrowheads="1"/>
          </p:cNvSpPr>
          <p:nvPr>
            <p:ph type="body" idx="1"/>
          </p:nvPr>
        </p:nvSpPr>
        <p:spPr>
          <a:xfrm>
            <a:off x="869471" y="4574537"/>
            <a:ext cx="4771445" cy="4334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08" tIns="44104" rIns="88208" bIns="44104" anchor="ctr"/>
          <a:lstStyle/>
          <a:p>
            <a:r>
              <a:rPr lang="fr-FR" altLang="fr-FR" smtClean="0">
                <a:ea typeface="ＭＳ Ｐゴシック" panose="020B0600070205080204" pitchFamily="34" charset="-128"/>
              </a:rPr>
              <a:t>A l’échelle planétaire, nos sources d’énergie sont pour 80% des combustibles fossiles : </a:t>
            </a:r>
          </a:p>
          <a:p>
            <a:r>
              <a:rPr lang="fr-FR" altLang="fr-FR" smtClean="0">
                <a:ea typeface="ＭＳ Ｐゴシック" panose="020B0600070205080204" pitchFamily="34" charset="-128"/>
              </a:rPr>
              <a:t>charbon 25%, pétrole 21%, Gaz naturel 33,6%</a:t>
            </a:r>
          </a:p>
          <a:p>
            <a:endParaRPr lang="fr-FR" altLang="fr-FR" smtClean="0">
              <a:ea typeface="ＭＳ Ｐゴシック" panose="020B0600070205080204" pitchFamily="34" charset="-128"/>
            </a:endParaRPr>
          </a:p>
          <a:p>
            <a:r>
              <a:rPr lang="fr-FR" altLang="fr-FR" smtClean="0">
                <a:ea typeface="ＭＳ Ｐゴシック" panose="020B0600070205080204" pitchFamily="34" charset="-128"/>
              </a:rPr>
              <a:t>Capture d’une partie de l’énergie solaire</a:t>
            </a:r>
            <a:br>
              <a:rPr lang="fr-FR" altLang="fr-FR" smtClean="0">
                <a:ea typeface="ＭＳ Ｐゴシック" panose="020B0600070205080204" pitchFamily="34" charset="-128"/>
              </a:rPr>
            </a:br>
            <a:r>
              <a:rPr lang="fr-FR" altLang="fr-FR" smtClean="0">
                <a:ea typeface="ＭＳ Ｐゴシック" panose="020B0600070205080204" pitchFamily="34" charset="-128"/>
              </a:rPr>
              <a:t>par CO</a:t>
            </a:r>
            <a:r>
              <a:rPr lang="fr-FR" altLang="fr-FR" baseline="-25000" smtClean="0">
                <a:ea typeface="ＭＳ Ｐゴシック" panose="020B0600070205080204" pitchFamily="34" charset="-128"/>
              </a:rPr>
              <a:t>2</a:t>
            </a:r>
            <a:r>
              <a:rPr lang="fr-FR" altLang="fr-FR" smtClean="0">
                <a:ea typeface="ＭＳ Ｐゴシック" panose="020B0600070205080204" pitchFamily="34" charset="-128"/>
              </a:rPr>
              <a:t> , CH</a:t>
            </a:r>
            <a:r>
              <a:rPr lang="fr-FR" altLang="fr-FR" baseline="-25000" smtClean="0">
                <a:ea typeface="ＭＳ Ｐゴシック" panose="020B0600070205080204" pitchFamily="34" charset="-128"/>
              </a:rPr>
              <a:t>4</a:t>
            </a:r>
            <a:r>
              <a:rPr lang="fr-FR" altLang="fr-FR" smtClean="0">
                <a:ea typeface="ＭＳ Ｐゴシック" panose="020B0600070205080204" pitchFamily="34" charset="-128"/>
              </a:rPr>
              <a:t>, N</a:t>
            </a:r>
            <a:r>
              <a:rPr lang="fr-FR" altLang="fr-FR" baseline="-25000" smtClean="0">
                <a:ea typeface="ＭＳ Ｐゴシック" panose="020B0600070205080204" pitchFamily="34" charset="-128"/>
              </a:rPr>
              <a:t>2</a:t>
            </a:r>
            <a:r>
              <a:rPr lang="fr-FR" altLang="fr-FR" smtClean="0">
                <a:ea typeface="ＭＳ Ｐゴシック" panose="020B0600070205080204" pitchFamily="34" charset="-128"/>
              </a:rPr>
              <a:t>O, O</a:t>
            </a:r>
            <a:r>
              <a:rPr lang="fr-FR" altLang="fr-FR" baseline="-25000" smtClean="0">
                <a:ea typeface="ＭＳ Ｐゴシック" panose="020B0600070205080204" pitchFamily="34" charset="-128"/>
              </a:rPr>
              <a:t>3</a:t>
            </a:r>
            <a:r>
              <a:rPr lang="fr-FR" altLang="fr-FR" smtClean="0">
                <a:ea typeface="ＭＳ Ｐゴシック" panose="020B0600070205080204" pitchFamily="34" charset="-128"/>
              </a:rPr>
              <a:t>, gaz fluorés et H</a:t>
            </a:r>
            <a:r>
              <a:rPr lang="fr-FR" altLang="fr-FR" baseline="-25000" smtClean="0">
                <a:ea typeface="ＭＳ Ｐゴシック" panose="020B0600070205080204" pitchFamily="34" charset="-128"/>
              </a:rPr>
              <a:t>2</a:t>
            </a:r>
            <a:r>
              <a:rPr lang="fr-FR" altLang="fr-FR" smtClean="0">
                <a:ea typeface="ＭＳ Ｐゴシック" panose="020B0600070205080204" pitchFamily="34" charset="-128"/>
              </a:rPr>
              <a:t>O</a:t>
            </a:r>
          </a:p>
          <a:p>
            <a:endParaRPr lang="fr-FR" altLang="fr-FR" smtClean="0">
              <a:ea typeface="ＭＳ Ｐゴシック" panose="020B0600070205080204" pitchFamily="34" charset="-128"/>
            </a:endParaRPr>
          </a:p>
          <a:p>
            <a:r>
              <a:rPr lang="fr-FR" altLang="fr-FR" smtClean="0">
                <a:ea typeface="ＭＳ Ｐゴシック" panose="020B0600070205080204" pitchFamily="34" charset="-128"/>
              </a:rPr>
              <a:t>Gaz fluorés : hydrofluorocarbures : système de réfrigération, isolant, mousse synthétique, </a:t>
            </a:r>
          </a:p>
          <a:p>
            <a:r>
              <a:rPr lang="fr-FR" altLang="fr-FR" smtClean="0">
                <a:ea typeface="ＭＳ Ｐゴシック" panose="020B0600070205080204" pitchFamily="34" charset="-128"/>
              </a:rPr>
              <a:t>µperfluorocarbures : climatiseur, réfrigération, chlorofluorocarbures : CFC : réfrigérants : Protocole de Montréale. </a:t>
            </a:r>
          </a:p>
          <a:p>
            <a:r>
              <a:rPr lang="fr-FR" altLang="fr-FR" smtClean="0">
                <a:ea typeface="ＭＳ Ｐゴシック" panose="020B0600070205080204" pitchFamily="34" charset="-128"/>
              </a:rPr>
              <a:t>Les HFC* : Le chlore est absent de leurs formules. Ils ne détruisent donc pas la couche d'ozone mais ont un impact plus ou moins important sur l'effet de serre.</a:t>
            </a:r>
          </a:p>
          <a:p>
            <a:r>
              <a:rPr lang="fr-FR" altLang="fr-FR" smtClean="0">
                <a:ea typeface="ＭＳ Ｐゴシック" panose="020B0600070205080204" pitchFamily="34" charset="-128"/>
              </a:rPr>
              <a:t>Hexafluorure de soufre : comme gaz détecteur de fuites (auj interdit en UE)</a:t>
            </a:r>
          </a:p>
          <a:p>
            <a:r>
              <a:rPr lang="fr-FR" altLang="fr-FR" smtClean="0">
                <a:ea typeface="ＭＳ Ｐゴシック" panose="020B0600070205080204" pitchFamily="34" charset="-128"/>
              </a:rPr>
              <a:t>Production Aluminium, Magnésium</a:t>
            </a:r>
          </a:p>
          <a:p>
            <a:r>
              <a:rPr lang="fr-FR" altLang="fr-FR" smtClean="0">
                <a:ea typeface="ＭＳ Ｐゴシック" panose="020B0600070205080204" pitchFamily="34" charset="-128"/>
              </a:rPr>
              <a:t>Accélérateurs de particules.</a:t>
            </a:r>
          </a:p>
        </p:txBody>
      </p:sp>
    </p:spTree>
    <p:extLst>
      <p:ext uri="{BB962C8B-B14F-4D97-AF65-F5344CB8AC3E}">
        <p14:creationId xmlns:p14="http://schemas.microsoft.com/office/powerpoint/2010/main" val="243348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689168" y="0"/>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r>
              <a:rPr lang="en-GB" altLang="fr-FR">
                <a:ea typeface="Arial Unicode MS"/>
                <a:cs typeface="Arial Unicode MS"/>
              </a:rPr>
              <a:t>05/11/09</a:t>
            </a:r>
          </a:p>
        </p:txBody>
      </p:sp>
      <p:sp>
        <p:nvSpPr>
          <p:cNvPr id="32771" name="Rectangle 7"/>
          <p:cNvSpPr txBox="1">
            <a:spLocks noGrp="1" noChangeArrowheads="1"/>
          </p:cNvSpPr>
          <p:nvPr/>
        </p:nvSpPr>
        <p:spPr bwMode="auto">
          <a:xfrm>
            <a:off x="3689168" y="9147535"/>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fld id="{F332228B-1B6B-4F69-9E41-7CD01E1ED6CA}" type="slidenum">
              <a:rPr lang="en-GB" altLang="fr-FR">
                <a:ea typeface="Arial Unicode MS"/>
                <a:cs typeface="Arial Unicode MS"/>
              </a:rPr>
              <a:pPr algn="r" eaLnBrk="1">
                <a:spcBef>
                  <a:spcPct val="0"/>
                </a:spcBef>
                <a:buSzPct val="45000"/>
                <a:buFontTx/>
                <a:buNone/>
              </a:pPr>
              <a:t>6</a:t>
            </a:fld>
            <a:endParaRPr lang="en-GB" altLang="fr-FR">
              <a:ea typeface="Arial Unicode MS"/>
              <a:cs typeface="Arial Unicode MS"/>
            </a:endParaRPr>
          </a:p>
        </p:txBody>
      </p:sp>
      <p:sp>
        <p:nvSpPr>
          <p:cNvPr id="32772" name="Rectangle 1"/>
          <p:cNvSpPr>
            <a:spLocks noGrp="1" noRot="1" noChangeAspect="1" noChangeArrowheads="1" noTextEdit="1"/>
          </p:cNvSpPr>
          <p:nvPr>
            <p:ph type="sldImg"/>
          </p:nvPr>
        </p:nvSpPr>
        <p:spPr>
          <a:xfrm>
            <a:off x="50800" y="723900"/>
            <a:ext cx="6415088" cy="3609975"/>
          </a:xfrm>
          <a:ln/>
        </p:spPr>
      </p:sp>
      <p:sp>
        <p:nvSpPr>
          <p:cNvPr id="32773" name="Rectangle 2"/>
          <p:cNvSpPr>
            <a:spLocks noGrp="1" noChangeArrowheads="1"/>
          </p:cNvSpPr>
          <p:nvPr>
            <p:ph type="body" idx="1"/>
          </p:nvPr>
        </p:nvSpPr>
        <p:spPr>
          <a:xfrm>
            <a:off x="869471" y="4574537"/>
            <a:ext cx="4771445" cy="4334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08" tIns="44104" rIns="88208" bIns="44104" anchor="ctr"/>
          <a:lstStyle/>
          <a:p>
            <a:r>
              <a:rPr lang="fr-FR" altLang="fr-FR" smtClean="0">
                <a:ea typeface="ＭＳ Ｐゴシック" panose="020B0600070205080204" pitchFamily="34" charset="-128"/>
              </a:rPr>
              <a:t>Le gaz carbonique est un gaz étalon</a:t>
            </a:r>
          </a:p>
        </p:txBody>
      </p:sp>
    </p:spTree>
    <p:extLst>
      <p:ext uri="{BB962C8B-B14F-4D97-AF65-F5344CB8AC3E}">
        <p14:creationId xmlns:p14="http://schemas.microsoft.com/office/powerpoint/2010/main" val="145404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3689168" y="0"/>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r>
              <a:rPr lang="en-GB" altLang="fr-FR">
                <a:ea typeface="Arial Unicode MS"/>
                <a:cs typeface="Arial Unicode MS"/>
              </a:rPr>
              <a:t>05/11/09</a:t>
            </a:r>
          </a:p>
        </p:txBody>
      </p:sp>
      <p:sp>
        <p:nvSpPr>
          <p:cNvPr id="34819" name="Rectangle 7"/>
          <p:cNvSpPr txBox="1">
            <a:spLocks noGrp="1" noChangeArrowheads="1"/>
          </p:cNvSpPr>
          <p:nvPr/>
        </p:nvSpPr>
        <p:spPr bwMode="auto">
          <a:xfrm>
            <a:off x="3689168" y="9147535"/>
            <a:ext cx="2819697" cy="4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820" tIns="45147" rIns="86820" bIns="45147"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spcBef>
                <a:spcPct val="0"/>
              </a:spcBef>
              <a:buSzPct val="45000"/>
              <a:buFontTx/>
              <a:buNone/>
            </a:pPr>
            <a:fld id="{06A8C334-F8FC-4F50-9902-D3702C3398ED}" type="slidenum">
              <a:rPr lang="en-GB" altLang="fr-FR">
                <a:ea typeface="Arial Unicode MS"/>
                <a:cs typeface="Arial Unicode MS"/>
              </a:rPr>
              <a:pPr algn="r" eaLnBrk="1">
                <a:spcBef>
                  <a:spcPct val="0"/>
                </a:spcBef>
                <a:buSzPct val="45000"/>
                <a:buFontTx/>
                <a:buNone/>
              </a:pPr>
              <a:t>7</a:t>
            </a:fld>
            <a:endParaRPr lang="en-GB" altLang="fr-FR">
              <a:ea typeface="Arial Unicode MS"/>
              <a:cs typeface="Arial Unicode MS"/>
            </a:endParaRPr>
          </a:p>
        </p:txBody>
      </p:sp>
      <p:sp>
        <p:nvSpPr>
          <p:cNvPr id="34820" name="Rectangle 1"/>
          <p:cNvSpPr>
            <a:spLocks noGrp="1" noRot="1" noChangeAspect="1" noChangeArrowheads="1" noTextEdit="1"/>
          </p:cNvSpPr>
          <p:nvPr>
            <p:ph type="sldImg"/>
          </p:nvPr>
        </p:nvSpPr>
        <p:spPr>
          <a:xfrm>
            <a:off x="50800" y="723900"/>
            <a:ext cx="6415088" cy="3609975"/>
          </a:xfrm>
          <a:ln/>
        </p:spPr>
      </p:sp>
      <p:sp>
        <p:nvSpPr>
          <p:cNvPr id="34821" name="Rectangle 2"/>
          <p:cNvSpPr>
            <a:spLocks noGrp="1" noChangeArrowheads="1"/>
          </p:cNvSpPr>
          <p:nvPr>
            <p:ph type="body" idx="1"/>
          </p:nvPr>
        </p:nvSpPr>
        <p:spPr>
          <a:xfrm>
            <a:off x="869471" y="4574537"/>
            <a:ext cx="4771445" cy="4334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08" tIns="44104" rIns="88208" bIns="44104" anchor="ctr"/>
          <a:lstStyle/>
          <a:p>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88881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mtClean="0">
                <a:ea typeface="ＭＳ Ｐゴシック" panose="020B0600070205080204" pitchFamily="34" charset="-128"/>
              </a:rPr>
              <a:t>Image du Tyrol : recul du glacier</a:t>
            </a:r>
          </a:p>
        </p:txBody>
      </p:sp>
      <p:sp>
        <p:nvSpPr>
          <p:cNvPr id="36868" name="Espace réservé de la date 3"/>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1pPr>
            <a:lvl2pPr marL="716798" indent="-275692">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2pPr>
            <a:lvl3pPr marL="1102766" indent="-220553">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3pPr>
            <a:lvl4pPr marL="1543873" indent="-220553">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4pPr>
            <a:lvl5pPr marL="1984980" indent="-220553">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a:buNone/>
            </a:pPr>
            <a:r>
              <a:rPr lang="en-GB" altLang="fr-FR" smtClean="0">
                <a:ea typeface="Arial Unicode MS"/>
                <a:cs typeface="Arial Unicode MS"/>
              </a:rPr>
              <a:t>05/11/09</a:t>
            </a:r>
          </a:p>
        </p:txBody>
      </p:sp>
      <p:sp>
        <p:nvSpPr>
          <p:cNvPr id="36869" name="Espace réservé du numéro de diapositive 4"/>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1pPr>
            <a:lvl2pPr marL="716798" indent="-275692">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2pPr>
            <a:lvl3pPr marL="1102766" indent="-220553">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3pPr>
            <a:lvl4pPr marL="1543873" indent="-220553">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4pPr>
            <a:lvl5pPr marL="1984980" indent="-220553">
              <a:spcBef>
                <a:spcPct val="30000"/>
              </a:spcBef>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5pPr>
            <a:lvl6pPr marL="2426086"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6pPr>
            <a:lvl7pPr marL="2867193"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7pPr>
            <a:lvl8pPr marL="3308299"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8pPr>
            <a:lvl9pPr marL="3749406" indent="-220553" defTabSz="433449" eaLnBrk="0" fontAlgn="base" hangingPunct="0">
              <a:spcBef>
                <a:spcPct val="30000"/>
              </a:spcBef>
              <a:spcAft>
                <a:spcPct val="0"/>
              </a:spcAft>
              <a:buClr>
                <a:srgbClr val="000000"/>
              </a:buClr>
              <a:buSzPct val="100000"/>
              <a:buFont typeface="Times New Roman" panose="02020603050405020304" pitchFamily="18" charset="0"/>
              <a:tabLst>
                <a:tab pos="696888" algn="l"/>
                <a:tab pos="1395306" algn="l"/>
                <a:tab pos="2093725" algn="l"/>
                <a:tab pos="2792144"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SzPct val="45000"/>
              <a:buFont typeface="StarSymbol"/>
              <a:buNone/>
            </a:pPr>
            <a:fld id="{44688102-6D63-438E-A8C5-592AA19C8186}" type="slidenum">
              <a:rPr lang="en-GB" altLang="fr-FR" smtClean="0">
                <a:ea typeface="Arial Unicode MS"/>
                <a:cs typeface="Arial Unicode MS"/>
              </a:rPr>
              <a:pPr>
                <a:spcBef>
                  <a:spcPct val="0"/>
                </a:spcBef>
                <a:buSzPct val="45000"/>
                <a:buFont typeface="StarSymbol"/>
                <a:buNone/>
              </a:pPr>
              <a:t>8</a:t>
            </a:fld>
            <a:endParaRPr lang="en-GB" altLang="fr-FR" smtClean="0">
              <a:ea typeface="Arial Unicode MS"/>
              <a:cs typeface="Arial Unicode MS"/>
            </a:endParaRPr>
          </a:p>
        </p:txBody>
      </p:sp>
    </p:spTree>
    <p:extLst>
      <p:ext uri="{BB962C8B-B14F-4D97-AF65-F5344CB8AC3E}">
        <p14:creationId xmlns:p14="http://schemas.microsoft.com/office/powerpoint/2010/main" val="108782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p:txBody>
          <a:bodyPr/>
          <a:lstStyle/>
          <a:p>
            <a:fld id="{92118842-1F37-4A76-984F-C0BF3539C696}" type="datetimeFigureOut">
              <a:rPr lang="fr-BE" smtClean="0"/>
              <a:t>06-03-19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9406877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118842-1F37-4A76-984F-C0BF3539C696}" type="datetimeFigureOut">
              <a:rPr lang="fr-BE" smtClean="0"/>
              <a:t>06-03-19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30640877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2118842-1F37-4A76-984F-C0BF3539C696}" type="datetimeFigureOut">
              <a:rPr lang="fr-BE" smtClean="0"/>
              <a:t>06-03-19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58949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2118842-1F37-4A76-984F-C0BF3539C696}" type="datetimeFigureOut">
              <a:rPr lang="fr-BE" smtClean="0"/>
              <a:t>06-03-19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14271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2118842-1F37-4A76-984F-C0BF3539C696}" type="datetimeFigureOut">
              <a:rPr lang="fr-BE" smtClean="0"/>
              <a:t>06-03-19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50404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2118842-1F37-4A76-984F-C0BF3539C696}" type="datetimeFigureOut">
              <a:rPr lang="fr-BE" smtClean="0"/>
              <a:t>06-03-19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326918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600" y="721351"/>
            <a:ext cx="10972320" cy="249299"/>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38"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extLst>
      <p:ext uri="{BB962C8B-B14F-4D97-AF65-F5344CB8AC3E}">
        <p14:creationId xmlns:p14="http://schemas.microsoft.com/office/powerpoint/2010/main" val="274196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285996"/>
            <a:ext cx="10363200" cy="1470025"/>
          </a:xfrm>
          <a:solidFill>
            <a:schemeClr val="bg1"/>
          </a:solidFill>
          <a:ln>
            <a:noFill/>
          </a:ln>
        </p:spPr>
        <p:style>
          <a:lnRef idx="2">
            <a:schemeClr val="accent3"/>
          </a:lnRef>
          <a:fillRef idx="1">
            <a:schemeClr val="lt1"/>
          </a:fillRef>
          <a:effectRef idx="0">
            <a:schemeClr val="accent3"/>
          </a:effectRef>
          <a:fontRef idx="none"/>
        </p:style>
        <p:txBody>
          <a:bodyPr>
            <a:noAutofit/>
          </a:bodyPr>
          <a:lstStyle>
            <a:lvl1pPr>
              <a:defRPr sz="4800" b="1" cap="none" spc="0">
                <a:ln>
                  <a:noFill/>
                </a:ln>
                <a:solidFill>
                  <a:srgbClr val="C00000"/>
                </a:solidFill>
                <a:effectLst>
                  <a:outerShdw blurRad="38100" dist="38100" dir="2700000" algn="tl">
                    <a:srgbClr val="000000">
                      <a:alpha val="43137"/>
                    </a:srgbClr>
                  </a:outerShdw>
                </a:effectLst>
              </a:defRPr>
            </a:lvl1pPr>
          </a:lstStyle>
          <a:p>
            <a:r>
              <a:rPr lang="fr-FR" dirty="0" smtClean="0"/>
              <a:t>Cliquez pour modifier le style du titre</a:t>
            </a:r>
            <a:endParaRPr lang="fr-BE" dirty="0"/>
          </a:p>
        </p:txBody>
      </p:sp>
    </p:spTree>
    <p:extLst>
      <p:ext uri="{BB962C8B-B14F-4D97-AF65-F5344CB8AC3E}">
        <p14:creationId xmlns:p14="http://schemas.microsoft.com/office/powerpoint/2010/main" val="23477570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gradFill rotWithShape="0">
          <a:gsLst>
            <a:gs pos="0">
              <a:srgbClr val="920000"/>
            </a:gs>
            <a:gs pos="73000">
              <a:srgbClr val="FF0000"/>
            </a:gs>
            <a:gs pos="100000">
              <a:srgbClr val="920000"/>
            </a:gs>
          </a:gsLst>
          <a:lin ang="3600000"/>
        </a:gradFill>
        <a:effectLst/>
      </p:bgPr>
    </p:bg>
    <p:spTree>
      <p:nvGrpSpPr>
        <p:cNvPr id="1" name=""/>
        <p:cNvGrpSpPr/>
        <p:nvPr/>
      </p:nvGrpSpPr>
      <p:grpSpPr>
        <a:xfrm>
          <a:off x="0" y="0"/>
          <a:ext cx="0" cy="0"/>
          <a:chOff x="0" y="0"/>
          <a:chExt cx="0" cy="0"/>
        </a:xfrm>
      </p:grpSpPr>
      <p:pic>
        <p:nvPicPr>
          <p:cNvPr id="4" name="Picture 13" descr="full_mini_color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6008" y="115888"/>
            <a:ext cx="148273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35362" y="2420889"/>
            <a:ext cx="11521280" cy="1830065"/>
          </a:xfrm>
        </p:spPr>
        <p:txBody>
          <a:bodyPr>
            <a:noAutofit/>
          </a:bodyPr>
          <a:lstStyle>
            <a:lvl1pPr>
              <a:defRPr sz="4400" b="1" cap="all" baseline="0">
                <a:ln>
                  <a:noFill/>
                </a:ln>
                <a:solidFill>
                  <a:schemeClr val="bg1"/>
                </a:solidFill>
                <a:effectLst>
                  <a:innerShdw blurRad="63500" dist="50800" dir="2700000">
                    <a:prstClr val="black">
                      <a:alpha val="50000"/>
                    </a:prstClr>
                  </a:innerShdw>
                </a:effectLst>
              </a:defRPr>
            </a:lvl1pPr>
          </a:lstStyle>
          <a:p>
            <a:r>
              <a:rPr lang="fr-FR" dirty="0" smtClean="0"/>
              <a:t>Cliquez pour modifier le style du titre</a:t>
            </a:r>
            <a:endParaRPr lang="fr-BE" dirty="0"/>
          </a:p>
        </p:txBody>
      </p:sp>
      <p:sp>
        <p:nvSpPr>
          <p:cNvPr id="3" name="Sous-titre 2"/>
          <p:cNvSpPr>
            <a:spLocks noGrp="1"/>
          </p:cNvSpPr>
          <p:nvPr>
            <p:ph type="subTitle" idx="1"/>
          </p:nvPr>
        </p:nvSpPr>
        <p:spPr>
          <a:xfrm>
            <a:off x="335362" y="4509120"/>
            <a:ext cx="11521280" cy="1440160"/>
          </a:xfrm>
        </p:spPr>
        <p:txBody>
          <a:bodyPr>
            <a:normAutofit/>
          </a:bodyPr>
          <a:lstStyle>
            <a:lvl1pPr marL="0" indent="0" algn="ctr">
              <a:buNone/>
              <a:defRPr sz="4000" b="1" u="sng">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BE" dirty="0"/>
          </a:p>
        </p:txBody>
      </p:sp>
    </p:spTree>
    <p:extLst>
      <p:ext uri="{BB962C8B-B14F-4D97-AF65-F5344CB8AC3E}">
        <p14:creationId xmlns:p14="http://schemas.microsoft.com/office/powerpoint/2010/main" val="40294240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27384"/>
            <a:ext cx="12192000" cy="72008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txBody>
          <a:bodyPr/>
          <a:lstStyle>
            <a:lvl1pPr marL="128588" indent="-7938" algn="l">
              <a:defRPr sz="2800" b="1">
                <a:solidFill>
                  <a:schemeClr val="bg1"/>
                </a:solidFill>
                <a:sym typeface="Webdings" panose="05030102010509060703" pitchFamily="18" charset="2"/>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116377" y="836712"/>
            <a:ext cx="11937077" cy="5832648"/>
          </a:xfrm>
          <a:ln w="19050">
            <a:noFill/>
          </a:ln>
        </p:spPr>
        <p:txBody>
          <a:bodyPr>
            <a:normAutofit/>
          </a:bodyPr>
          <a:lstStyle>
            <a:lvl1pPr marL="266700" indent="-266700">
              <a:buClr>
                <a:srgbClr val="C00000"/>
              </a:buClr>
              <a:buSzPct val="108000"/>
              <a:buFont typeface="Wingdings" pitchFamily="2" charset="2"/>
              <a:buChar char="§"/>
              <a:defRPr sz="2400"/>
            </a:lvl1pPr>
            <a:lvl2pPr marL="534988" indent="-268288">
              <a:buClr>
                <a:srgbClr val="C00000"/>
              </a:buClr>
              <a:buFont typeface="Symbol" pitchFamily="18" charset="2"/>
              <a:buChar char="-"/>
              <a:defRPr sz="2400"/>
            </a:lvl2pPr>
            <a:lvl3pPr marL="801688" indent="-266700">
              <a:buClr>
                <a:srgbClr val="C00000"/>
              </a:buClr>
              <a:buSzPct val="100000"/>
              <a:buFont typeface="Arial" pitchFamily="34" charset="0"/>
              <a:buChar char="•"/>
              <a:defRPr sz="2400"/>
            </a:lvl3pPr>
            <a:lvl4pPr marL="1169988" indent="-273050">
              <a:buClr>
                <a:srgbClr val="C00000"/>
              </a:buClr>
              <a:buSzPct val="100000"/>
              <a:buFont typeface="Arial" pitchFamily="34" charset="0"/>
              <a:buChar char="»"/>
              <a:defRPr sz="2400"/>
            </a:lvl4pPr>
            <a:lvl5pPr>
              <a:defRPr sz="2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extLst>
      <p:ext uri="{BB962C8B-B14F-4D97-AF65-F5344CB8AC3E}">
        <p14:creationId xmlns:p14="http://schemas.microsoft.com/office/powerpoint/2010/main" val="20889327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0" y="2931021"/>
            <a:ext cx="12192000" cy="1218059"/>
          </a:xfrm>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0" scaled="1"/>
            <a:tileRect/>
          </a:gradFill>
        </p:spPr>
        <p:txBody>
          <a:bodyPr/>
          <a:lstStyle>
            <a:lvl1pPr marL="812800" indent="-457200" algn="l">
              <a:buFont typeface="+mj-lt"/>
              <a:buAutoNum type="arabicPeriod"/>
              <a:defRPr sz="3200" b="1" cap="none" baseline="0">
                <a:solidFill>
                  <a:schemeClr val="bg1"/>
                </a:solidFill>
              </a:defRPr>
            </a:lvl1p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31373" y="1700808"/>
            <a:ext cx="11521280" cy="648072"/>
          </a:xfrm>
        </p:spPr>
        <p:txBody>
          <a:bodyPr anchor="b"/>
          <a:lstStyle>
            <a:lvl1pPr marL="0" indent="0">
              <a:buNone/>
              <a:defRPr sz="2800" cap="sm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val="20821789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92208" y="194400"/>
            <a:ext cx="7881392" cy="601200"/>
          </a:xfrm>
        </p:spPr>
        <p:txBody>
          <a:bodyPr/>
          <a:lstStyle/>
          <a:p>
            <a:r>
              <a:rPr lang="fr-FR" smtClean="0"/>
              <a:t>Modifiez le style du titre</a:t>
            </a:r>
            <a:endParaRPr lang="fr-BE"/>
          </a:p>
        </p:txBody>
      </p:sp>
      <p:sp>
        <p:nvSpPr>
          <p:cNvPr id="3" name="Espace réservé du contenu 2"/>
          <p:cNvSpPr>
            <a:spLocks noGrp="1"/>
          </p:cNvSpPr>
          <p:nvPr>
            <p:ph idx="1"/>
          </p:nvPr>
        </p:nvSpPr>
        <p:spPr>
          <a:xfrm>
            <a:off x="207134" y="1220318"/>
            <a:ext cx="11766466" cy="5528212"/>
          </a:xfrm>
        </p:spPr>
        <p:txBody>
          <a:bodyPr>
            <a:normAutofit/>
          </a:bodyPr>
          <a:lstStyle>
            <a:lvl1pPr marL="0" indent="0" algn="l">
              <a:lnSpc>
                <a:spcPct val="100000"/>
              </a:lnSpc>
              <a:spcBef>
                <a:spcPts val="100"/>
              </a:spcBef>
              <a:spcAft>
                <a:spcPts val="800"/>
              </a:spcAft>
              <a:buNone/>
              <a:defRPr sz="2300">
                <a:latin typeface="Calibri" panose="020F0502020204030204" pitchFamily="34" charset="0"/>
                <a:cs typeface="Calibri" panose="020F0502020204030204" pitchFamily="34" charset="0"/>
              </a:defRPr>
            </a:lvl1pPr>
            <a:lvl2pPr marL="269875" indent="-269875" algn="l">
              <a:lnSpc>
                <a:spcPct val="100000"/>
              </a:lnSpc>
              <a:spcBef>
                <a:spcPts val="100"/>
              </a:spcBef>
              <a:spcAft>
                <a:spcPts val="800"/>
              </a:spcAft>
              <a:buClr>
                <a:srgbClr val="C00000"/>
              </a:buClr>
              <a:buSzPct val="85000"/>
              <a:buFont typeface="Calibri" panose="020F0502020204030204" pitchFamily="34" charset="0"/>
              <a:buChar char="●"/>
              <a:defRPr sz="2300">
                <a:latin typeface="Calibri" panose="020F0502020204030204" pitchFamily="34" charset="0"/>
                <a:cs typeface="Calibri" panose="020F0502020204030204" pitchFamily="34" charset="0"/>
              </a:defRPr>
            </a:lvl2pPr>
            <a:lvl3pPr marL="541338" indent="-271463" algn="l">
              <a:lnSpc>
                <a:spcPct val="100000"/>
              </a:lnSpc>
              <a:spcBef>
                <a:spcPts val="100"/>
              </a:spcBef>
              <a:spcAft>
                <a:spcPts val="800"/>
              </a:spcAft>
              <a:buClr>
                <a:srgbClr val="C00000"/>
              </a:buClr>
              <a:buSzPct val="70000"/>
              <a:buFont typeface="Arial" panose="020B0604020202020204" pitchFamily="34" charset="0"/>
              <a:buChar char="►"/>
              <a:defRPr sz="2300">
                <a:latin typeface="Calibri" panose="020F0502020204030204" pitchFamily="34" charset="0"/>
                <a:cs typeface="Calibri" panose="020F0502020204030204" pitchFamily="34" charset="0"/>
              </a:defRPr>
            </a:lvl3pPr>
            <a:lvl4pPr algn="l">
              <a:lnSpc>
                <a:spcPct val="100000"/>
              </a:lnSpc>
              <a:spcBef>
                <a:spcPts val="100"/>
              </a:spcBef>
              <a:spcAft>
                <a:spcPts val="800"/>
              </a:spcAft>
              <a:defRPr sz="2300">
                <a:latin typeface="Calibri" panose="020F0502020204030204" pitchFamily="34" charset="0"/>
                <a:cs typeface="Calibri" panose="020F0502020204030204" pitchFamily="34" charset="0"/>
              </a:defRPr>
            </a:lvl4pPr>
            <a:lvl5pPr algn="l">
              <a:lnSpc>
                <a:spcPct val="100000"/>
              </a:lnSpc>
              <a:spcBef>
                <a:spcPts val="100"/>
              </a:spcBef>
              <a:spcAft>
                <a:spcPts val="800"/>
              </a:spcAft>
              <a:defRPr sz="2300">
                <a:latin typeface="Calibri" panose="020F0502020204030204" pitchFamily="34" charset="0"/>
                <a:cs typeface="Calibri" panose="020F05020202040302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pic>
        <p:nvPicPr>
          <p:cNvPr id="8" name="Picture 4" descr="COP 24 Katowice 2018 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75" y="53614"/>
            <a:ext cx="3440135" cy="959068"/>
          </a:xfrm>
          <a:prstGeom prst="rect">
            <a:avLst/>
          </a:prstGeom>
          <a:noFill/>
          <a:extLst>
            <a:ext uri="{909E8E84-426E-40DD-AFC4-6F175D3DCCD1}">
              <a14:hiddenFill xmlns:a14="http://schemas.microsoft.com/office/drawing/2010/main">
                <a:solidFill>
                  <a:srgbClr val="FFFFFF"/>
                </a:solidFill>
              </a14:hiddenFill>
            </a:ext>
          </a:extLst>
        </p:spPr>
      </p:pic>
      <p:sp>
        <p:nvSpPr>
          <p:cNvPr id="9" name="Chevron 8"/>
          <p:cNvSpPr/>
          <p:nvPr/>
        </p:nvSpPr>
        <p:spPr>
          <a:xfrm>
            <a:off x="3791071" y="314326"/>
            <a:ext cx="230396" cy="35220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218989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4"/>
            <a:ext cx="103632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89E928A8-F1C1-4917-9D50-BA4A103477EE}" type="datetime1">
              <a:rPr lang="fr-BE"/>
              <a:pPr>
                <a:defRPr/>
              </a:pPr>
              <a:t>06-03-19</a:t>
            </a:fld>
            <a:endParaRPr lang="fr-BE"/>
          </a:p>
        </p:txBody>
      </p:sp>
      <p:sp>
        <p:nvSpPr>
          <p:cNvPr id="5" name="Espace réservé du pied de page 4"/>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6" name="Espace réservé du numéro de diapositive 5"/>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19E325FD-880C-43AD-A306-B44E7000D086}" type="slidenum">
              <a:rPr lang="fr-BE"/>
              <a:pPr>
                <a:defRPr/>
              </a:pPr>
              <a:t>‹N°›</a:t>
            </a:fld>
            <a:endParaRPr lang="fr-BE"/>
          </a:p>
        </p:txBody>
      </p:sp>
    </p:spTree>
    <p:extLst>
      <p:ext uri="{BB962C8B-B14F-4D97-AF65-F5344CB8AC3E}">
        <p14:creationId xmlns:p14="http://schemas.microsoft.com/office/powerpoint/2010/main" val="14992680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602"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67969643-2B23-4D11-BBDC-6804DB151DC8}" type="datetime1">
              <a:rPr lang="fr-BE"/>
              <a:pPr>
                <a:defRPr/>
              </a:pPr>
              <a:t>06-03-19</a:t>
            </a:fld>
            <a:endParaRPr lang="fr-BE"/>
          </a:p>
        </p:txBody>
      </p:sp>
      <p:sp>
        <p:nvSpPr>
          <p:cNvPr id="6" name="Espace réservé du pied de page 5"/>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7" name="Espace réservé du numéro de diapositive 6"/>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28DAF3F8-7C9F-4EF0-8D9A-6B917F3768C5}" type="slidenum">
              <a:rPr lang="fr-BE"/>
              <a:pPr>
                <a:defRPr/>
              </a:pPr>
              <a:t>‹N°›</a:t>
            </a:fld>
            <a:endParaRPr lang="fr-BE"/>
          </a:p>
        </p:txBody>
      </p:sp>
    </p:spTree>
    <p:extLst>
      <p:ext uri="{BB962C8B-B14F-4D97-AF65-F5344CB8AC3E}">
        <p14:creationId xmlns:p14="http://schemas.microsoft.com/office/powerpoint/2010/main" val="1586741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2A7024D8-1EE7-4CB2-AA65-5DC29DEA7161}" type="datetime1">
              <a:rPr lang="fr-BE"/>
              <a:pPr>
                <a:defRPr/>
              </a:pPr>
              <a:t>06-03-19</a:t>
            </a:fld>
            <a:endParaRPr lang="fr-BE"/>
          </a:p>
        </p:txBody>
      </p:sp>
      <p:sp>
        <p:nvSpPr>
          <p:cNvPr id="8" name="Espace réservé du pied de page 7"/>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9" name="Espace réservé du numéro de diapositive 8"/>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46CE57B0-A1C7-4A39-9355-5EF86797D4EC}" type="slidenum">
              <a:rPr lang="fr-BE"/>
              <a:pPr>
                <a:defRPr/>
              </a:pPr>
              <a:t>‹N°›</a:t>
            </a:fld>
            <a:endParaRPr lang="fr-BE"/>
          </a:p>
        </p:txBody>
      </p:sp>
    </p:spTree>
    <p:extLst>
      <p:ext uri="{BB962C8B-B14F-4D97-AF65-F5344CB8AC3E}">
        <p14:creationId xmlns:p14="http://schemas.microsoft.com/office/powerpoint/2010/main" val="2175509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8374B04E-EE70-4EB3-91AA-CA3597A505F2}" type="datetime1">
              <a:rPr lang="fr-BE"/>
              <a:pPr>
                <a:defRPr/>
              </a:pPr>
              <a:t>06-03-19</a:t>
            </a:fld>
            <a:endParaRPr lang="fr-BE"/>
          </a:p>
        </p:txBody>
      </p:sp>
      <p:sp>
        <p:nvSpPr>
          <p:cNvPr id="4" name="Espace réservé du pied de page 3"/>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5" name="Espace réservé du numéro de diapositive 4"/>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05564AC9-E01E-4CB9-B2EC-7EAA0701CCE2}" type="slidenum">
              <a:rPr lang="fr-BE"/>
              <a:pPr>
                <a:defRPr/>
              </a:pPr>
              <a:t>‹N°›</a:t>
            </a:fld>
            <a:endParaRPr lang="fr-BE"/>
          </a:p>
        </p:txBody>
      </p:sp>
    </p:spTree>
    <p:extLst>
      <p:ext uri="{BB962C8B-B14F-4D97-AF65-F5344CB8AC3E}">
        <p14:creationId xmlns:p14="http://schemas.microsoft.com/office/powerpoint/2010/main" val="2380573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3AEDE41F-97AF-40E3-AE11-CA3B8A796970}" type="datetime1">
              <a:rPr lang="fr-BE"/>
              <a:pPr>
                <a:defRPr/>
              </a:pPr>
              <a:t>06-03-19</a:t>
            </a:fld>
            <a:endParaRPr lang="fr-BE"/>
          </a:p>
        </p:txBody>
      </p:sp>
      <p:sp>
        <p:nvSpPr>
          <p:cNvPr id="3" name="Espace réservé du pied de page 2"/>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4" name="Espace réservé du numéro de diapositive 3"/>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91B5BAE9-3287-41FD-B8D4-E47778BF1C14}" type="slidenum">
              <a:rPr lang="fr-BE"/>
              <a:pPr>
                <a:defRPr/>
              </a:pPr>
              <a:t>‹N°›</a:t>
            </a:fld>
            <a:endParaRPr lang="fr-BE"/>
          </a:p>
        </p:txBody>
      </p:sp>
    </p:spTree>
    <p:extLst>
      <p:ext uri="{BB962C8B-B14F-4D97-AF65-F5344CB8AC3E}">
        <p14:creationId xmlns:p14="http://schemas.microsoft.com/office/powerpoint/2010/main" val="12338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73058442-7E66-45C5-BE7B-5F62CB6E0475}" type="datetime1">
              <a:rPr lang="fr-BE"/>
              <a:pPr>
                <a:defRPr/>
              </a:pPr>
              <a:t>06-03-19</a:t>
            </a:fld>
            <a:endParaRPr lang="fr-BE"/>
          </a:p>
        </p:txBody>
      </p:sp>
      <p:sp>
        <p:nvSpPr>
          <p:cNvPr id="6" name="Espace réservé du pied de page 5"/>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7" name="Espace réservé du numéro de diapositive 6"/>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DAB85AD6-2F07-47E9-8864-9F4F79B474CA}" type="slidenum">
              <a:rPr lang="fr-BE"/>
              <a:pPr>
                <a:defRPr/>
              </a:pPr>
              <a:t>‹N°›</a:t>
            </a:fld>
            <a:endParaRPr lang="fr-BE"/>
          </a:p>
        </p:txBody>
      </p:sp>
    </p:spTree>
    <p:extLst>
      <p:ext uri="{BB962C8B-B14F-4D97-AF65-F5344CB8AC3E}">
        <p14:creationId xmlns:p14="http://schemas.microsoft.com/office/powerpoint/2010/main" val="408114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F7BD3FE2-70C0-49C1-BE80-9ACCFF0E8559}" type="datetime1">
              <a:rPr lang="fr-BE"/>
              <a:pPr>
                <a:defRPr/>
              </a:pPr>
              <a:t>06-03-19</a:t>
            </a:fld>
            <a:endParaRPr lang="fr-BE"/>
          </a:p>
        </p:txBody>
      </p:sp>
      <p:sp>
        <p:nvSpPr>
          <p:cNvPr id="6" name="Espace réservé du pied de page 5"/>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7" name="Espace réservé du numéro de diapositive 6"/>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012E5420-B009-4DDF-807A-27526385BB04}" type="slidenum">
              <a:rPr lang="fr-BE"/>
              <a:pPr>
                <a:defRPr/>
              </a:pPr>
              <a:t>‹N°›</a:t>
            </a:fld>
            <a:endParaRPr lang="fr-BE"/>
          </a:p>
        </p:txBody>
      </p:sp>
    </p:spTree>
    <p:extLst>
      <p:ext uri="{BB962C8B-B14F-4D97-AF65-F5344CB8AC3E}">
        <p14:creationId xmlns:p14="http://schemas.microsoft.com/office/powerpoint/2010/main" val="2947003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7ACC0110-BD2B-4861-A11D-D47246F404F0}" type="datetime1">
              <a:rPr lang="fr-BE"/>
              <a:pPr>
                <a:defRPr/>
              </a:pPr>
              <a:t>06-03-19</a:t>
            </a:fld>
            <a:endParaRPr lang="fr-BE"/>
          </a:p>
        </p:txBody>
      </p:sp>
      <p:sp>
        <p:nvSpPr>
          <p:cNvPr id="5" name="Espace réservé du pied de page 4"/>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6" name="Espace réservé du numéro de diapositive 5"/>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2C1E2B3A-AD63-4678-B50A-B99F04415A67}" type="slidenum">
              <a:rPr lang="fr-BE"/>
              <a:pPr>
                <a:defRPr/>
              </a:pPr>
              <a:t>‹N°›</a:t>
            </a:fld>
            <a:endParaRPr lang="fr-BE"/>
          </a:p>
        </p:txBody>
      </p:sp>
    </p:spTree>
    <p:extLst>
      <p:ext uri="{BB962C8B-B14F-4D97-AF65-F5344CB8AC3E}">
        <p14:creationId xmlns:p14="http://schemas.microsoft.com/office/powerpoint/2010/main" val="248012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7432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603" y="274642"/>
            <a:ext cx="8026399"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609502" y="6356351"/>
            <a:ext cx="2844344" cy="365125"/>
          </a:xfrm>
          <a:prstGeom prst="rect">
            <a:avLst/>
          </a:prstGeom>
        </p:spPr>
        <p:txBody>
          <a:bodyPr/>
          <a:lstStyle>
            <a:lvl1pPr eaLnBrk="1" hangingPunct="1">
              <a:defRPr>
                <a:ea typeface="ＭＳ Ｐゴシック" charset="-128"/>
              </a:defRPr>
            </a:lvl1pPr>
          </a:lstStyle>
          <a:p>
            <a:pPr>
              <a:defRPr/>
            </a:pPr>
            <a:fld id="{D08E98AB-24D0-4ACE-9B60-F46700526696}" type="datetime1">
              <a:rPr lang="fr-BE"/>
              <a:pPr>
                <a:defRPr/>
              </a:pPr>
              <a:t>06-03-19</a:t>
            </a:fld>
            <a:endParaRPr lang="fr-BE"/>
          </a:p>
        </p:txBody>
      </p:sp>
      <p:sp>
        <p:nvSpPr>
          <p:cNvPr id="5" name="Espace réservé du pied de page 4"/>
          <p:cNvSpPr>
            <a:spLocks noGrp="1"/>
          </p:cNvSpPr>
          <p:nvPr>
            <p:ph type="ftr" sz="quarter" idx="11"/>
          </p:nvPr>
        </p:nvSpPr>
        <p:spPr>
          <a:xfrm>
            <a:off x="4164933" y="6356351"/>
            <a:ext cx="3862135" cy="365125"/>
          </a:xfrm>
          <a:prstGeom prst="rect">
            <a:avLst/>
          </a:prstGeom>
        </p:spPr>
        <p:txBody>
          <a:bodyPr/>
          <a:lstStyle>
            <a:lvl1pPr eaLnBrk="1" hangingPunct="1">
              <a:defRPr>
                <a:ea typeface="ＭＳ Ｐゴシック" charset="-128"/>
              </a:defRPr>
            </a:lvl1pPr>
          </a:lstStyle>
          <a:p>
            <a:pPr>
              <a:defRPr/>
            </a:pPr>
            <a:endParaRPr lang="fr-BE"/>
          </a:p>
        </p:txBody>
      </p:sp>
      <p:sp>
        <p:nvSpPr>
          <p:cNvPr id="6" name="Espace réservé du numéro de diapositive 5"/>
          <p:cNvSpPr>
            <a:spLocks noGrp="1"/>
          </p:cNvSpPr>
          <p:nvPr>
            <p:ph type="sldNum" sz="quarter" idx="12"/>
          </p:nvPr>
        </p:nvSpPr>
        <p:spPr>
          <a:xfrm>
            <a:off x="8738154" y="6356351"/>
            <a:ext cx="2844344" cy="365125"/>
          </a:xfrm>
          <a:prstGeom prst="rect">
            <a:avLst/>
          </a:prstGeom>
        </p:spPr>
        <p:txBody>
          <a:bodyPr/>
          <a:lstStyle>
            <a:lvl1pPr eaLnBrk="1" hangingPunct="1">
              <a:defRPr>
                <a:ea typeface="ＭＳ Ｐゴシック" charset="-128"/>
              </a:defRPr>
            </a:lvl1pPr>
          </a:lstStyle>
          <a:p>
            <a:pPr>
              <a:defRPr/>
            </a:pPr>
            <a:fld id="{75012A83-2776-4390-A848-872E14B1BD70}" type="slidenum">
              <a:rPr lang="fr-BE"/>
              <a:pPr>
                <a:defRPr/>
              </a:pPr>
              <a:t>‹N°›</a:t>
            </a:fld>
            <a:endParaRPr lang="fr-BE"/>
          </a:p>
        </p:txBody>
      </p:sp>
    </p:spTree>
    <p:extLst>
      <p:ext uri="{BB962C8B-B14F-4D97-AF65-F5344CB8AC3E}">
        <p14:creationId xmlns:p14="http://schemas.microsoft.com/office/powerpoint/2010/main" val="285078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865840" y="194400"/>
            <a:ext cx="10107760" cy="601200"/>
          </a:xfrm>
        </p:spPr>
        <p:txBody>
          <a:bodyPr/>
          <a:lstStyle/>
          <a:p>
            <a:r>
              <a:rPr lang="fr-FR" smtClean="0"/>
              <a:t>Modifiez le style du titre</a:t>
            </a:r>
            <a:endParaRPr lang="fr-BE"/>
          </a:p>
        </p:txBody>
      </p:sp>
      <p:sp>
        <p:nvSpPr>
          <p:cNvPr id="3" name="Espace réservé du contenu 2"/>
          <p:cNvSpPr>
            <a:spLocks noGrp="1"/>
          </p:cNvSpPr>
          <p:nvPr>
            <p:ph idx="1"/>
          </p:nvPr>
        </p:nvSpPr>
        <p:spPr>
          <a:xfrm>
            <a:off x="207134" y="1220318"/>
            <a:ext cx="11766466" cy="5528212"/>
          </a:xfrm>
        </p:spPr>
        <p:txBody>
          <a:bodyPr>
            <a:normAutofit/>
          </a:bodyPr>
          <a:lstStyle>
            <a:lvl1pPr marL="0" indent="0" algn="l">
              <a:lnSpc>
                <a:spcPct val="100000"/>
              </a:lnSpc>
              <a:spcBef>
                <a:spcPts val="100"/>
              </a:spcBef>
              <a:spcAft>
                <a:spcPts val="800"/>
              </a:spcAft>
              <a:buNone/>
              <a:defRPr sz="2300">
                <a:latin typeface="Calibri" panose="020F0502020204030204" pitchFamily="34" charset="0"/>
                <a:cs typeface="Calibri" panose="020F0502020204030204" pitchFamily="34" charset="0"/>
              </a:defRPr>
            </a:lvl1pPr>
            <a:lvl2pPr marL="269875" indent="-269875" algn="l">
              <a:lnSpc>
                <a:spcPct val="100000"/>
              </a:lnSpc>
              <a:spcBef>
                <a:spcPts val="100"/>
              </a:spcBef>
              <a:spcAft>
                <a:spcPts val="800"/>
              </a:spcAft>
              <a:buClr>
                <a:srgbClr val="C00000"/>
              </a:buClr>
              <a:buSzPct val="85000"/>
              <a:buFont typeface="Calibri" panose="020F0502020204030204" pitchFamily="34" charset="0"/>
              <a:buChar char="●"/>
              <a:defRPr sz="2300">
                <a:latin typeface="Calibri" panose="020F0502020204030204" pitchFamily="34" charset="0"/>
                <a:cs typeface="Calibri" panose="020F0502020204030204" pitchFamily="34" charset="0"/>
              </a:defRPr>
            </a:lvl2pPr>
            <a:lvl3pPr marL="541338" indent="-271463" algn="l">
              <a:lnSpc>
                <a:spcPct val="100000"/>
              </a:lnSpc>
              <a:spcBef>
                <a:spcPts val="100"/>
              </a:spcBef>
              <a:spcAft>
                <a:spcPts val="800"/>
              </a:spcAft>
              <a:buClr>
                <a:srgbClr val="C00000"/>
              </a:buClr>
              <a:buSzPct val="70000"/>
              <a:buFont typeface="Arial" panose="020B0604020202020204" pitchFamily="34" charset="0"/>
              <a:buChar char="►"/>
              <a:defRPr sz="2300">
                <a:latin typeface="Calibri" panose="020F0502020204030204" pitchFamily="34" charset="0"/>
                <a:cs typeface="Calibri" panose="020F0502020204030204" pitchFamily="34" charset="0"/>
              </a:defRPr>
            </a:lvl3pPr>
            <a:lvl4pPr algn="l">
              <a:lnSpc>
                <a:spcPct val="100000"/>
              </a:lnSpc>
              <a:spcBef>
                <a:spcPts val="100"/>
              </a:spcBef>
              <a:spcAft>
                <a:spcPts val="800"/>
              </a:spcAft>
              <a:defRPr sz="2300">
                <a:latin typeface="Calibri" panose="020F0502020204030204" pitchFamily="34" charset="0"/>
                <a:cs typeface="Calibri" panose="020F0502020204030204" pitchFamily="34" charset="0"/>
              </a:defRPr>
            </a:lvl4pPr>
            <a:lvl5pPr algn="l">
              <a:lnSpc>
                <a:spcPct val="100000"/>
              </a:lnSpc>
              <a:spcBef>
                <a:spcPts val="100"/>
              </a:spcBef>
              <a:spcAft>
                <a:spcPts val="800"/>
              </a:spcAft>
              <a:defRPr sz="2300">
                <a:latin typeface="Calibri" panose="020F0502020204030204" pitchFamily="34" charset="0"/>
                <a:cs typeface="Calibri" panose="020F05020202040302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9" name="Chevron 8"/>
          <p:cNvSpPr/>
          <p:nvPr/>
        </p:nvSpPr>
        <p:spPr>
          <a:xfrm>
            <a:off x="1564703" y="314326"/>
            <a:ext cx="230396" cy="35220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0" name="Image 9"/>
          <p:cNvPicPr>
            <a:picLocks noChangeAspect="1"/>
          </p:cNvPicPr>
          <p:nvPr userDrawn="1"/>
        </p:nvPicPr>
        <p:blipFill>
          <a:blip r:embed="rId2"/>
          <a:stretch>
            <a:fillRect/>
          </a:stretch>
        </p:blipFill>
        <p:spPr>
          <a:xfrm>
            <a:off x="209938" y="103971"/>
            <a:ext cx="1083423" cy="903988"/>
          </a:xfrm>
          <a:prstGeom prst="rect">
            <a:avLst/>
          </a:prstGeom>
        </p:spPr>
      </p:pic>
    </p:spTree>
    <p:extLst>
      <p:ext uri="{BB962C8B-B14F-4D97-AF65-F5344CB8AC3E}">
        <p14:creationId xmlns:p14="http://schemas.microsoft.com/office/powerpoint/2010/main" val="9770773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46507" y="194400"/>
            <a:ext cx="9127094" cy="601200"/>
          </a:xfrm>
        </p:spPr>
        <p:txBody>
          <a:bodyPr/>
          <a:lstStyle/>
          <a:p>
            <a:r>
              <a:rPr lang="fr-FR" smtClean="0"/>
              <a:t>Modifiez le style du titre</a:t>
            </a:r>
            <a:endParaRPr lang="fr-BE"/>
          </a:p>
        </p:txBody>
      </p:sp>
      <p:sp>
        <p:nvSpPr>
          <p:cNvPr id="3" name="Espace réservé du contenu 2"/>
          <p:cNvSpPr>
            <a:spLocks noGrp="1"/>
          </p:cNvSpPr>
          <p:nvPr>
            <p:ph idx="1"/>
          </p:nvPr>
        </p:nvSpPr>
        <p:spPr>
          <a:xfrm>
            <a:off x="207134" y="1220318"/>
            <a:ext cx="11766466" cy="5528212"/>
          </a:xfrm>
        </p:spPr>
        <p:txBody>
          <a:bodyPr>
            <a:normAutofit/>
          </a:bodyPr>
          <a:lstStyle>
            <a:lvl1pPr marL="0" indent="0" algn="l">
              <a:lnSpc>
                <a:spcPct val="100000"/>
              </a:lnSpc>
              <a:spcBef>
                <a:spcPts val="100"/>
              </a:spcBef>
              <a:spcAft>
                <a:spcPts val="800"/>
              </a:spcAft>
              <a:buNone/>
              <a:defRPr sz="2300">
                <a:latin typeface="Calibri" panose="020F0502020204030204" pitchFamily="34" charset="0"/>
                <a:cs typeface="Calibri" panose="020F0502020204030204" pitchFamily="34" charset="0"/>
              </a:defRPr>
            </a:lvl1pPr>
            <a:lvl2pPr marL="269875" indent="-269875" algn="l">
              <a:lnSpc>
                <a:spcPct val="100000"/>
              </a:lnSpc>
              <a:spcBef>
                <a:spcPts val="100"/>
              </a:spcBef>
              <a:spcAft>
                <a:spcPts val="800"/>
              </a:spcAft>
              <a:buClr>
                <a:srgbClr val="C00000"/>
              </a:buClr>
              <a:buSzPct val="85000"/>
              <a:buFont typeface="Calibri" panose="020F0502020204030204" pitchFamily="34" charset="0"/>
              <a:buChar char="●"/>
              <a:defRPr sz="2300">
                <a:latin typeface="Calibri" panose="020F0502020204030204" pitchFamily="34" charset="0"/>
                <a:cs typeface="Calibri" panose="020F0502020204030204" pitchFamily="34" charset="0"/>
              </a:defRPr>
            </a:lvl2pPr>
            <a:lvl3pPr marL="541338" indent="-271463" algn="l">
              <a:lnSpc>
                <a:spcPct val="100000"/>
              </a:lnSpc>
              <a:spcBef>
                <a:spcPts val="100"/>
              </a:spcBef>
              <a:spcAft>
                <a:spcPts val="800"/>
              </a:spcAft>
              <a:buClr>
                <a:srgbClr val="C00000"/>
              </a:buClr>
              <a:buSzPct val="70000"/>
              <a:buFont typeface="Arial" panose="020B0604020202020204" pitchFamily="34" charset="0"/>
              <a:buChar char="►"/>
              <a:defRPr sz="2300">
                <a:latin typeface="Calibri" panose="020F0502020204030204" pitchFamily="34" charset="0"/>
                <a:cs typeface="Calibri" panose="020F0502020204030204" pitchFamily="34" charset="0"/>
              </a:defRPr>
            </a:lvl3pPr>
            <a:lvl4pPr algn="l">
              <a:lnSpc>
                <a:spcPct val="100000"/>
              </a:lnSpc>
              <a:spcBef>
                <a:spcPts val="100"/>
              </a:spcBef>
              <a:spcAft>
                <a:spcPts val="800"/>
              </a:spcAft>
              <a:defRPr sz="2300">
                <a:latin typeface="Calibri" panose="020F0502020204030204" pitchFamily="34" charset="0"/>
                <a:cs typeface="Calibri" panose="020F0502020204030204" pitchFamily="34" charset="0"/>
              </a:defRPr>
            </a:lvl4pPr>
            <a:lvl5pPr algn="l">
              <a:lnSpc>
                <a:spcPct val="100000"/>
              </a:lnSpc>
              <a:spcBef>
                <a:spcPts val="100"/>
              </a:spcBef>
              <a:spcAft>
                <a:spcPts val="800"/>
              </a:spcAft>
              <a:defRPr sz="2300">
                <a:latin typeface="Calibri" panose="020F0502020204030204" pitchFamily="34" charset="0"/>
                <a:cs typeface="Calibri" panose="020F05020202040302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9" name="Chevron 8"/>
          <p:cNvSpPr/>
          <p:nvPr/>
        </p:nvSpPr>
        <p:spPr>
          <a:xfrm>
            <a:off x="2545370" y="314326"/>
            <a:ext cx="230396" cy="35220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6" name="Imag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5488"/>
          <a:stretch/>
        </p:blipFill>
        <p:spPr>
          <a:xfrm>
            <a:off x="331305" y="194400"/>
            <a:ext cx="1984296" cy="601200"/>
          </a:xfrm>
          <a:prstGeom prst="rect">
            <a:avLst/>
          </a:prstGeom>
        </p:spPr>
      </p:pic>
    </p:spTree>
    <p:extLst>
      <p:ext uri="{BB962C8B-B14F-4D97-AF65-F5344CB8AC3E}">
        <p14:creationId xmlns:p14="http://schemas.microsoft.com/office/powerpoint/2010/main" val="16657108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011613" y="194400"/>
            <a:ext cx="9961987" cy="601200"/>
          </a:xfrm>
        </p:spPr>
        <p:txBody>
          <a:bodyPr/>
          <a:lstStyle/>
          <a:p>
            <a:r>
              <a:rPr lang="fr-FR" smtClean="0"/>
              <a:t>Modifiez le style du titre</a:t>
            </a:r>
            <a:endParaRPr lang="fr-BE"/>
          </a:p>
        </p:txBody>
      </p:sp>
      <p:sp>
        <p:nvSpPr>
          <p:cNvPr id="3" name="Espace réservé du contenu 2"/>
          <p:cNvSpPr>
            <a:spLocks noGrp="1"/>
          </p:cNvSpPr>
          <p:nvPr>
            <p:ph idx="1"/>
          </p:nvPr>
        </p:nvSpPr>
        <p:spPr>
          <a:xfrm>
            <a:off x="207134" y="1220318"/>
            <a:ext cx="11766466" cy="5528212"/>
          </a:xfrm>
        </p:spPr>
        <p:txBody>
          <a:bodyPr>
            <a:normAutofit/>
          </a:bodyPr>
          <a:lstStyle>
            <a:lvl1pPr marL="0" indent="0" algn="l">
              <a:lnSpc>
                <a:spcPct val="100000"/>
              </a:lnSpc>
              <a:spcBef>
                <a:spcPts val="100"/>
              </a:spcBef>
              <a:spcAft>
                <a:spcPts val="800"/>
              </a:spcAft>
              <a:buNone/>
              <a:defRPr sz="2300">
                <a:latin typeface="Calibri" panose="020F0502020204030204" pitchFamily="34" charset="0"/>
                <a:cs typeface="Calibri" panose="020F0502020204030204" pitchFamily="34" charset="0"/>
              </a:defRPr>
            </a:lvl1pPr>
            <a:lvl2pPr marL="269875" indent="-269875" algn="l">
              <a:lnSpc>
                <a:spcPct val="100000"/>
              </a:lnSpc>
              <a:spcBef>
                <a:spcPts val="100"/>
              </a:spcBef>
              <a:spcAft>
                <a:spcPts val="800"/>
              </a:spcAft>
              <a:buClr>
                <a:srgbClr val="C00000"/>
              </a:buClr>
              <a:buSzPct val="85000"/>
              <a:buFont typeface="Calibri" panose="020F0502020204030204" pitchFamily="34" charset="0"/>
              <a:buChar char="●"/>
              <a:defRPr sz="2300">
                <a:latin typeface="Calibri" panose="020F0502020204030204" pitchFamily="34" charset="0"/>
                <a:cs typeface="Calibri" panose="020F0502020204030204" pitchFamily="34" charset="0"/>
              </a:defRPr>
            </a:lvl2pPr>
            <a:lvl3pPr marL="541338" indent="-271463" algn="l">
              <a:lnSpc>
                <a:spcPct val="100000"/>
              </a:lnSpc>
              <a:spcBef>
                <a:spcPts val="100"/>
              </a:spcBef>
              <a:spcAft>
                <a:spcPts val="800"/>
              </a:spcAft>
              <a:buClr>
                <a:srgbClr val="C00000"/>
              </a:buClr>
              <a:buSzPct val="70000"/>
              <a:buFont typeface="Arial" panose="020B0604020202020204" pitchFamily="34" charset="0"/>
              <a:buChar char="►"/>
              <a:defRPr sz="2300">
                <a:latin typeface="Calibri" panose="020F0502020204030204" pitchFamily="34" charset="0"/>
                <a:cs typeface="Calibri" panose="020F0502020204030204" pitchFamily="34" charset="0"/>
              </a:defRPr>
            </a:lvl3pPr>
            <a:lvl4pPr algn="l">
              <a:lnSpc>
                <a:spcPct val="100000"/>
              </a:lnSpc>
              <a:spcBef>
                <a:spcPts val="100"/>
              </a:spcBef>
              <a:spcAft>
                <a:spcPts val="800"/>
              </a:spcAft>
              <a:defRPr sz="2300">
                <a:latin typeface="Calibri" panose="020F0502020204030204" pitchFamily="34" charset="0"/>
                <a:cs typeface="Calibri" panose="020F0502020204030204" pitchFamily="34" charset="0"/>
              </a:defRPr>
            </a:lvl4pPr>
            <a:lvl5pPr algn="l">
              <a:lnSpc>
                <a:spcPct val="100000"/>
              </a:lnSpc>
              <a:spcBef>
                <a:spcPts val="100"/>
              </a:spcBef>
              <a:spcAft>
                <a:spcPts val="800"/>
              </a:spcAft>
              <a:defRPr sz="2300">
                <a:latin typeface="Calibri" panose="020F0502020204030204" pitchFamily="34" charset="0"/>
                <a:cs typeface="Calibri" panose="020F05020202040302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9" name="Chevron 8"/>
          <p:cNvSpPr/>
          <p:nvPr/>
        </p:nvSpPr>
        <p:spPr>
          <a:xfrm>
            <a:off x="1710476" y="314326"/>
            <a:ext cx="230396" cy="35220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134" y="40547"/>
            <a:ext cx="1126037" cy="899763"/>
          </a:xfrm>
          <a:prstGeom prst="rect">
            <a:avLst/>
          </a:prstGeom>
        </p:spPr>
      </p:pic>
    </p:spTree>
    <p:extLst>
      <p:ext uri="{BB962C8B-B14F-4D97-AF65-F5344CB8AC3E}">
        <p14:creationId xmlns:p14="http://schemas.microsoft.com/office/powerpoint/2010/main" val="667773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2118842-1F37-4A76-984F-C0BF3539C696}" type="datetimeFigureOut">
              <a:rPr lang="fr-BE" smtClean="0"/>
              <a:t>06-03-19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76958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2118842-1F37-4A76-984F-C0BF3539C696}" type="datetimeFigureOut">
              <a:rPr lang="fr-BE" smtClean="0"/>
              <a:t>06-03-19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6334743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2118842-1F37-4A76-984F-C0BF3539C696}" type="datetimeFigureOut">
              <a:rPr lang="fr-BE" smtClean="0"/>
              <a:t>06-03-19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9832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92118842-1F37-4A76-984F-C0BF3539C696}" type="datetimeFigureOut">
              <a:rPr lang="fr-BE" smtClean="0"/>
              <a:t>06-03-19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FEFF2CCF-9575-4DD0-9254-A12F68DC8264}" type="slidenum">
              <a:rPr lang="fr-BE" smtClean="0"/>
              <a:t>‹N°›</a:t>
            </a:fld>
            <a:endParaRPr lang="fr-BE"/>
          </a:p>
        </p:txBody>
      </p:sp>
    </p:spTree>
    <p:extLst>
      <p:ext uri="{BB962C8B-B14F-4D97-AF65-F5344CB8AC3E}">
        <p14:creationId xmlns:p14="http://schemas.microsoft.com/office/powerpoint/2010/main" val="233706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039200" y="194400"/>
            <a:ext cx="7934400" cy="601200"/>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18842-1F37-4A76-984F-C0BF3539C696}" type="datetimeFigureOut">
              <a:rPr lang="fr-BE" smtClean="0"/>
              <a:t>06-03-19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F2CCF-9575-4DD0-9254-A12F68DC8264}" type="slidenum">
              <a:rPr lang="fr-BE" smtClean="0"/>
              <a:t>‹N°›</a:t>
            </a:fld>
            <a:endParaRPr lang="fr-BE"/>
          </a:p>
        </p:txBody>
      </p:sp>
    </p:spTree>
    <p:extLst>
      <p:ext uri="{BB962C8B-B14F-4D97-AF65-F5344CB8AC3E}">
        <p14:creationId xmlns:p14="http://schemas.microsoft.com/office/powerpoint/2010/main" val="412924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88" r:id="rId4"/>
    <p:sldLayoutId id="2147483689"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86"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300" kern="1200">
          <a:solidFill>
            <a:schemeClr val="tx1"/>
          </a:solidFill>
          <a:latin typeface="Tw Cen MT Condensed Extra Bold" panose="020B08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72386" y="214313"/>
            <a:ext cx="10971041" cy="85725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1027" name="Espace réservé du texte 2"/>
          <p:cNvSpPr>
            <a:spLocks noGrp="1"/>
          </p:cNvSpPr>
          <p:nvPr>
            <p:ph type="body" idx="1"/>
          </p:nvPr>
        </p:nvSpPr>
        <p:spPr bwMode="auto">
          <a:xfrm>
            <a:off x="572386" y="1428751"/>
            <a:ext cx="10971041"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BE" altLang="fr-FR" smtClean="0"/>
          </a:p>
        </p:txBody>
      </p:sp>
    </p:spTree>
    <p:extLst>
      <p:ext uri="{BB962C8B-B14F-4D97-AF65-F5344CB8AC3E}">
        <p14:creationId xmlns:p14="http://schemas.microsoft.com/office/powerpoint/2010/main" val="31806818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600" b="1" kern="1200">
          <a:solidFill>
            <a:srgbClr val="C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rgbClr val="C00000"/>
          </a:solidFill>
          <a:latin typeface="Calibri" panose="020F0502020204030204" pitchFamily="34" charset="0"/>
        </a:defRPr>
      </a:lvl2pPr>
      <a:lvl3pPr algn="ctr" rtl="0" eaLnBrk="0" fontAlgn="base" hangingPunct="0">
        <a:spcBef>
          <a:spcPct val="0"/>
        </a:spcBef>
        <a:spcAft>
          <a:spcPct val="0"/>
        </a:spcAft>
        <a:defRPr sz="3600" b="1">
          <a:solidFill>
            <a:srgbClr val="C00000"/>
          </a:solidFill>
          <a:latin typeface="Calibri" panose="020F0502020204030204" pitchFamily="34" charset="0"/>
        </a:defRPr>
      </a:lvl3pPr>
      <a:lvl4pPr algn="ctr" rtl="0" eaLnBrk="0" fontAlgn="base" hangingPunct="0">
        <a:spcBef>
          <a:spcPct val="0"/>
        </a:spcBef>
        <a:spcAft>
          <a:spcPct val="0"/>
        </a:spcAft>
        <a:defRPr sz="3600" b="1">
          <a:solidFill>
            <a:srgbClr val="C00000"/>
          </a:solidFill>
          <a:latin typeface="Calibri" panose="020F0502020204030204" pitchFamily="34" charset="0"/>
        </a:defRPr>
      </a:lvl4pPr>
      <a:lvl5pPr algn="ctr" rtl="0" eaLnBrk="0" fontAlgn="base" hangingPunct="0">
        <a:spcBef>
          <a:spcPct val="0"/>
        </a:spcBef>
        <a:spcAft>
          <a:spcPct val="0"/>
        </a:spcAft>
        <a:defRPr sz="3600" b="1">
          <a:solidFill>
            <a:srgbClr val="C00000"/>
          </a:solidFill>
          <a:latin typeface="Calibri" panose="020F0502020204030204" pitchFamily="34" charset="0"/>
        </a:defRPr>
      </a:lvl5pPr>
      <a:lvl6pPr marL="457200" algn="ctr" rtl="0" fontAlgn="base">
        <a:spcBef>
          <a:spcPct val="0"/>
        </a:spcBef>
        <a:spcAft>
          <a:spcPct val="0"/>
        </a:spcAft>
        <a:defRPr sz="3600" b="1">
          <a:solidFill>
            <a:srgbClr val="C00000"/>
          </a:solidFill>
          <a:latin typeface="Calibri" panose="020F0502020204030204" pitchFamily="34" charset="0"/>
        </a:defRPr>
      </a:lvl6pPr>
      <a:lvl7pPr marL="914400" algn="ctr" rtl="0" fontAlgn="base">
        <a:spcBef>
          <a:spcPct val="0"/>
        </a:spcBef>
        <a:spcAft>
          <a:spcPct val="0"/>
        </a:spcAft>
        <a:defRPr sz="3600" b="1">
          <a:solidFill>
            <a:srgbClr val="C00000"/>
          </a:solidFill>
          <a:latin typeface="Calibri" panose="020F0502020204030204" pitchFamily="34" charset="0"/>
        </a:defRPr>
      </a:lvl7pPr>
      <a:lvl8pPr marL="1371600" algn="ctr" rtl="0" fontAlgn="base">
        <a:spcBef>
          <a:spcPct val="0"/>
        </a:spcBef>
        <a:spcAft>
          <a:spcPct val="0"/>
        </a:spcAft>
        <a:defRPr sz="3600" b="1">
          <a:solidFill>
            <a:srgbClr val="C00000"/>
          </a:solidFill>
          <a:latin typeface="Calibri" panose="020F0502020204030204" pitchFamily="34" charset="0"/>
        </a:defRPr>
      </a:lvl8pPr>
      <a:lvl9pPr marL="1828800" algn="ctr" rtl="0" fontAlgn="base">
        <a:spcBef>
          <a:spcPct val="0"/>
        </a:spcBef>
        <a:spcAft>
          <a:spcPct val="0"/>
        </a:spcAft>
        <a:defRPr sz="3600" b="1">
          <a:solidFill>
            <a:srgbClr val="C00000"/>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44557" y="1696862"/>
            <a:ext cx="11635676" cy="2387600"/>
          </a:xfrm>
        </p:spPr>
        <p:txBody>
          <a:bodyPr>
            <a:normAutofit/>
          </a:bodyPr>
          <a:lstStyle/>
          <a:p>
            <a:r>
              <a:rPr lang="fr-BE" sz="7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enjeux climatiques actuels</a:t>
            </a:r>
            <a:endParaRPr lang="fr-BE" sz="7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ous-titre 2"/>
          <p:cNvSpPr>
            <a:spLocks noGrp="1"/>
          </p:cNvSpPr>
          <p:nvPr>
            <p:ph type="subTitle" idx="4294967295"/>
          </p:nvPr>
        </p:nvSpPr>
        <p:spPr>
          <a:xfrm>
            <a:off x="1673525" y="5516042"/>
            <a:ext cx="9182043" cy="632965"/>
          </a:xfrm>
        </p:spPr>
        <p:txBody>
          <a:bodyPr>
            <a:normAutofit lnSpcReduction="10000"/>
          </a:bodyPr>
          <a:lstStyle/>
          <a:p>
            <a:pPr marL="0" indent="0" algn="ctr">
              <a:buNone/>
            </a:pPr>
            <a:r>
              <a:rPr lang="fr-BE" sz="4000" b="1" dirty="0" smtClean="0">
                <a:latin typeface="Calibri" panose="020F0502020204030204" pitchFamily="34" charset="0"/>
                <a:ea typeface="+mj-ea"/>
                <a:cs typeface="Calibri" panose="020F0502020204030204" pitchFamily="34" charset="0"/>
              </a:rPr>
              <a:t>Animation « Midis du climat »</a:t>
            </a:r>
            <a:endParaRPr lang="fr-BE" sz="4000" b="1" dirty="0">
              <a:latin typeface="Calibri" panose="020F0502020204030204" pitchFamily="34" charset="0"/>
              <a:ea typeface="+mj-ea"/>
              <a:cs typeface="Calibri" panose="020F050202020403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2" y="5168466"/>
            <a:ext cx="1424152" cy="1137973"/>
          </a:xfrm>
          <a:prstGeom prst="rect">
            <a:avLst/>
          </a:prstGeom>
        </p:spPr>
      </p:pic>
      <p:pic>
        <p:nvPicPr>
          <p:cNvPr id="4" name="Picture 2" descr="Logo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28" t="22922" r="21107" b="22536"/>
          <a:stretch/>
        </p:blipFill>
        <p:spPr bwMode="auto">
          <a:xfrm>
            <a:off x="11183814" y="5211304"/>
            <a:ext cx="837467" cy="116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91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fr-BE" sz="2800" dirty="0" smtClean="0">
                <a:effectLst/>
              </a:rPr>
              <a:t> Transition juste en Belgique : impacts macroéconomiques selon les secteurs</a:t>
            </a:r>
            <a:endParaRPr lang="fr-BE" sz="2800" dirty="0"/>
          </a:p>
        </p:txBody>
      </p:sp>
      <p:sp>
        <p:nvSpPr>
          <p:cNvPr id="3" name="Espace réservé du contenu 2"/>
          <p:cNvSpPr>
            <a:spLocks noGrp="1"/>
          </p:cNvSpPr>
          <p:nvPr>
            <p:ph idx="1"/>
          </p:nvPr>
        </p:nvSpPr>
        <p:spPr/>
        <p:txBody>
          <a:bodyPr>
            <a:normAutofit fontScale="85000" lnSpcReduction="10000"/>
          </a:bodyPr>
          <a:lstStyle/>
          <a:p>
            <a:pPr marL="342900" indent="-342900">
              <a:lnSpc>
                <a:spcPct val="110000"/>
              </a:lnSpc>
              <a:spcBef>
                <a:spcPts val="0"/>
              </a:spcBef>
              <a:spcAft>
                <a:spcPts val="1200"/>
              </a:spcAft>
              <a:buFont typeface="Arial" panose="020B0604020202020204" pitchFamily="34" charset="0"/>
              <a:buChar char="•"/>
              <a:defRPr/>
            </a:pPr>
            <a:r>
              <a:rPr lang="fr-BE" dirty="0" smtClean="0"/>
              <a:t>Au </a:t>
            </a:r>
            <a:r>
              <a:rPr lang="fr-BE" dirty="0"/>
              <a:t>total, la transition est susceptible de mener à une création nette d’emplois en Belgique, de l’ordre de </a:t>
            </a:r>
            <a:r>
              <a:rPr lang="fr-BE" b="1" dirty="0" smtClean="0"/>
              <a:t>80</a:t>
            </a:r>
            <a:r>
              <a:rPr lang="fr-BE" dirty="0"/>
              <a:t> </a:t>
            </a:r>
            <a:r>
              <a:rPr lang="fr-BE" b="1" dirty="0" smtClean="0"/>
              <a:t>000 </a:t>
            </a:r>
            <a:r>
              <a:rPr lang="fr-BE" b="1" dirty="0"/>
              <a:t>emplois en 2030 </a:t>
            </a:r>
            <a:r>
              <a:rPr lang="fr-BE" dirty="0"/>
              <a:t>par rapport à un scénario à politique </a:t>
            </a:r>
            <a:r>
              <a:rPr lang="fr-BE" dirty="0" smtClean="0"/>
              <a:t>inchangée</a:t>
            </a:r>
          </a:p>
          <a:p>
            <a:pPr marL="342900" indent="-342900">
              <a:lnSpc>
                <a:spcPct val="110000"/>
              </a:lnSpc>
              <a:spcBef>
                <a:spcPts val="0"/>
              </a:spcBef>
              <a:spcAft>
                <a:spcPts val="1200"/>
              </a:spcAft>
              <a:buFont typeface="Arial" panose="020B0604020202020204" pitchFamily="34" charset="0"/>
              <a:buChar char="•"/>
              <a:defRPr/>
            </a:pPr>
            <a:r>
              <a:rPr lang="fr-BE" dirty="0" smtClean="0"/>
              <a:t>C’est </a:t>
            </a:r>
            <a:r>
              <a:rPr lang="fr-BE" dirty="0"/>
              <a:t>dans la </a:t>
            </a:r>
            <a:r>
              <a:rPr lang="fr-BE" b="1" dirty="0"/>
              <a:t>construction</a:t>
            </a:r>
            <a:r>
              <a:rPr lang="fr-BE" dirty="0"/>
              <a:t> que le plus grand nombre de nouveaux emplois directs est attendu, ce qui incite à porter une attention particulière à la question du détachement des travailleurs qui se pose dans ce </a:t>
            </a:r>
            <a:r>
              <a:rPr lang="fr-BE" dirty="0" smtClean="0"/>
              <a:t>secteur</a:t>
            </a:r>
          </a:p>
          <a:p>
            <a:pPr marL="342900" indent="-342900">
              <a:lnSpc>
                <a:spcPct val="110000"/>
              </a:lnSpc>
              <a:spcBef>
                <a:spcPts val="0"/>
              </a:spcBef>
              <a:spcAft>
                <a:spcPts val="1200"/>
              </a:spcAft>
              <a:buFont typeface="Arial" panose="020B0604020202020204" pitchFamily="34" charset="0"/>
              <a:buChar char="•"/>
              <a:defRPr/>
            </a:pPr>
            <a:r>
              <a:rPr lang="fr-BE" b="1" dirty="0" smtClean="0"/>
              <a:t>L’industrie</a:t>
            </a:r>
            <a:r>
              <a:rPr lang="fr-BE" dirty="0" smtClean="0"/>
              <a:t> </a:t>
            </a:r>
            <a:r>
              <a:rPr lang="fr-BE" dirty="0"/>
              <a:t>devrait également connaître des créations d’emploi significatives, notamment dans le secteur des biens </a:t>
            </a:r>
            <a:r>
              <a:rPr lang="fr-BE" dirty="0" smtClean="0"/>
              <a:t>intermédiaires</a:t>
            </a:r>
          </a:p>
          <a:p>
            <a:pPr marL="342900" indent="-342900">
              <a:lnSpc>
                <a:spcPct val="110000"/>
              </a:lnSpc>
              <a:spcBef>
                <a:spcPts val="0"/>
              </a:spcBef>
              <a:spcAft>
                <a:spcPts val="1200"/>
              </a:spcAft>
              <a:buFont typeface="Arial" panose="020B0604020202020204" pitchFamily="34" charset="0"/>
              <a:buChar char="•"/>
              <a:defRPr/>
            </a:pPr>
            <a:r>
              <a:rPr lang="fr-BE" dirty="0" smtClean="0"/>
              <a:t>Le </a:t>
            </a:r>
            <a:r>
              <a:rPr lang="fr-BE" dirty="0"/>
              <a:t>secteur des </a:t>
            </a:r>
            <a:r>
              <a:rPr lang="fr-BE" b="1" dirty="0"/>
              <a:t>transports</a:t>
            </a:r>
            <a:r>
              <a:rPr lang="fr-BE" dirty="0"/>
              <a:t> serait quant à lui affecté de manière plus asymétrique : les pertes d’emploi dues à une moindre demande d’entretien des véhicules privés seraient atténuées par les effets bénéfiques de l’activité économique dans ce secteur, par exemple dans le déploiement des services liés aux transports collectifs</a:t>
            </a:r>
            <a:r>
              <a:rPr lang="fr-BE" dirty="0" smtClean="0"/>
              <a:t>.</a:t>
            </a:r>
          </a:p>
          <a:p>
            <a:pPr marL="342900" indent="-342900">
              <a:lnSpc>
                <a:spcPct val="110000"/>
              </a:lnSpc>
              <a:spcBef>
                <a:spcPts val="0"/>
              </a:spcBef>
              <a:spcAft>
                <a:spcPts val="1200"/>
              </a:spcAft>
              <a:buFont typeface="Arial" panose="020B0604020202020204" pitchFamily="34" charset="0"/>
              <a:buChar char="•"/>
              <a:defRPr/>
            </a:pPr>
            <a:r>
              <a:rPr lang="fr-BE" dirty="0" smtClean="0"/>
              <a:t>Enfin</a:t>
            </a:r>
            <a:r>
              <a:rPr lang="fr-BE" dirty="0"/>
              <a:t>, la moitié de l’emploi créé le serait de manière indirecte avec une hausse significative dans le secteur des </a:t>
            </a:r>
            <a:r>
              <a:rPr lang="fr-BE" b="1" dirty="0"/>
              <a:t>services</a:t>
            </a:r>
            <a:r>
              <a:rPr lang="fr-BE" dirty="0"/>
              <a:t>. La politique en matière de tarification du carbone a également un impact sur l’emploi</a:t>
            </a:r>
            <a:r>
              <a:rPr lang="fr-BE" dirty="0" smtClean="0"/>
              <a:t>.</a:t>
            </a:r>
          </a:p>
          <a:p>
            <a:pPr marL="342900" indent="-342900">
              <a:lnSpc>
                <a:spcPct val="110000"/>
              </a:lnSpc>
              <a:spcBef>
                <a:spcPts val="0"/>
              </a:spcBef>
              <a:spcAft>
                <a:spcPts val="1200"/>
              </a:spcAft>
              <a:buFont typeface="Arial" panose="020B0604020202020204" pitchFamily="34" charset="0"/>
              <a:buChar char="•"/>
              <a:defRPr/>
            </a:pPr>
            <a:r>
              <a:rPr lang="fr-BE" dirty="0" smtClean="0"/>
              <a:t>Les </a:t>
            </a:r>
            <a:r>
              <a:rPr lang="fr-BE" dirty="0"/>
              <a:t>recettes publiques liées à une mise en place d’un prix carbone sont substantielles, de l’ordre de 3,5  milliards d’euros sur base annuelle en 2030 dans un scénario central. Tout glissement fiscal visant à affecter la totalité ou une partie de ces recettes à la baisse du coût du travail est de nature à favoriser à la fois la création d’emplois et la </a:t>
            </a:r>
            <a:r>
              <a:rPr lang="fr-BE" dirty="0" smtClean="0"/>
              <a:t>croissance</a:t>
            </a:r>
            <a:endParaRPr lang="fr-BE" dirty="0"/>
          </a:p>
        </p:txBody>
      </p:sp>
    </p:spTree>
    <p:extLst>
      <p:ext uri="{BB962C8B-B14F-4D97-AF65-F5344CB8AC3E}">
        <p14:creationId xmlns:p14="http://schemas.microsoft.com/office/powerpoint/2010/main" val="176154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buFont typeface="+mj-lt"/>
              <a:buAutoNum type="arabicPeriod" startAt="3"/>
            </a:pPr>
            <a:r>
              <a:rPr lang="fr-BE" dirty="0" smtClean="0"/>
              <a:t>La COP 24 – Katowice 2018</a:t>
            </a:r>
            <a:endParaRPr lang="fr-BE" dirty="0"/>
          </a:p>
        </p:txBody>
      </p:sp>
      <p:sp>
        <p:nvSpPr>
          <p:cNvPr id="5" name="Espace réservé du texte 4"/>
          <p:cNvSpPr>
            <a:spLocks noGrp="1"/>
          </p:cNvSpPr>
          <p:nvPr>
            <p:ph type="body" idx="1"/>
          </p:nvPr>
        </p:nvSpPr>
        <p:spPr/>
        <p:txBody>
          <a:bodyPr/>
          <a:lstStyle/>
          <a:p>
            <a:r>
              <a:rPr lang="fr-BE" dirty="0"/>
              <a:t>Les enjeux climatiques </a:t>
            </a:r>
            <a:r>
              <a:rPr lang="fr-BE" dirty="0" smtClean="0"/>
              <a:t>actuels</a:t>
            </a:r>
            <a:endParaRPr lang="fr-BE" dirty="0"/>
          </a:p>
        </p:txBody>
      </p:sp>
    </p:spTree>
    <p:extLst>
      <p:ext uri="{BB962C8B-B14F-4D97-AF65-F5344CB8AC3E}">
        <p14:creationId xmlns:p14="http://schemas.microsoft.com/office/powerpoint/2010/main" val="64254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COP 24 : déclaration de Silésie sur la transition juste</a:t>
            </a:r>
            <a:endParaRPr lang="fr-BE" dirty="0"/>
          </a:p>
        </p:txBody>
      </p:sp>
      <p:sp>
        <p:nvSpPr>
          <p:cNvPr id="3" name="Espace réservé du contenu 2"/>
          <p:cNvSpPr>
            <a:spLocks noGrp="1"/>
          </p:cNvSpPr>
          <p:nvPr>
            <p:ph idx="1"/>
          </p:nvPr>
        </p:nvSpPr>
        <p:spPr/>
        <p:txBody>
          <a:bodyPr/>
          <a:lstStyle/>
          <a:p>
            <a:r>
              <a:rPr lang="fr-BE" dirty="0" smtClean="0"/>
              <a:t>En 2015, lors de la COP21, les syndicats avaient réussi à ce que la transition juste figure dans l’Accord de Paris (au niveau du préambule cependant)</a:t>
            </a:r>
          </a:p>
          <a:p>
            <a:r>
              <a:rPr lang="fr-BE" dirty="0" smtClean="0"/>
              <a:t>En 2018, lors de la COP 24, la présidence polonaise, soutenue par le mouvement syndical, a proposé que soit adoptée la Déclaration de Silésie sur la solidarité et la transition juste</a:t>
            </a:r>
            <a:br>
              <a:rPr lang="fr-BE" dirty="0" smtClean="0"/>
            </a:br>
            <a:r>
              <a:rPr lang="fr-BE" dirty="0" smtClean="0"/>
              <a:t/>
            </a:r>
            <a:br>
              <a:rPr lang="fr-BE" dirty="0" smtClean="0"/>
            </a:br>
            <a:r>
              <a:rPr lang="fr-BE" i="1" dirty="0" smtClean="0"/>
              <a:t>En adoptant la Déclaration de Silésie, les pays s’engagent à prendre au sérieux l’impact du changement climatique et des politiques relatives au climat sur les travailleurs, leur famille et leurs communautés dans le cadre de l’élaboration et de la mise en œuvre de leurs nouvelles contributions déterminées au niveau national (NDC, sigle anglais), leurs plans nationaux d’adaptation et leurs stratégies nationales de développement à faible émission de gaz à effet de serre à long terme.</a:t>
            </a:r>
          </a:p>
          <a:p>
            <a:endParaRPr lang="fr-BE" dirty="0" smtClean="0"/>
          </a:p>
          <a:p>
            <a:r>
              <a:rPr lang="fr-BE" b="1" dirty="0" smtClean="0">
                <a:solidFill>
                  <a:srgbClr val="FF0000"/>
                </a:solidFill>
              </a:rPr>
              <a:t>54 pays, dont la Belgique, ont signé la déclaration</a:t>
            </a:r>
            <a:endParaRPr lang="fr-BE" b="1" dirty="0">
              <a:solidFill>
                <a:srgbClr val="FF0000"/>
              </a:solidFill>
            </a:endParaRPr>
          </a:p>
        </p:txBody>
      </p:sp>
    </p:spTree>
    <p:extLst>
      <p:ext uri="{BB962C8B-B14F-4D97-AF65-F5344CB8AC3E}">
        <p14:creationId xmlns:p14="http://schemas.microsoft.com/office/powerpoint/2010/main" val="2182995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COP 24 : déclaration de Silésie sur la transition juste</a:t>
            </a:r>
            <a:endParaRPr lang="fr-BE"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BE" dirty="0" smtClean="0"/>
              <a:t>Les gouvernements du Canada, de la Nouvelle-Zélande, de l’Écosse et de l’Espagne se sont déjà engagés en faveur d’une transition juste et ont lancé des processus nationaux visant à la garantir :</a:t>
            </a:r>
          </a:p>
          <a:p>
            <a:r>
              <a:rPr lang="fr-BE" dirty="0" smtClean="0"/>
              <a:t>au </a:t>
            </a:r>
            <a:r>
              <a:rPr lang="fr-BE" b="1" dirty="0" smtClean="0"/>
              <a:t>Canada</a:t>
            </a:r>
            <a:r>
              <a:rPr lang="fr-BE" dirty="0" smtClean="0"/>
              <a:t>, le gouvernement a mis sur pied un Groupe de travail sur la transition équitable pour les collectivités et les travailleurs des centrales au charbon canadiennes. Il fournira des conseils sur la manière de procéder pour abandonner le charbon, en assurant une transition juste pour les travailleurs et les collectivités</a:t>
            </a:r>
          </a:p>
          <a:p>
            <a:r>
              <a:rPr lang="fr-BE" dirty="0" smtClean="0"/>
              <a:t>en </a:t>
            </a:r>
            <a:r>
              <a:rPr lang="fr-BE" b="1" dirty="0" smtClean="0"/>
              <a:t>Nouvelle-Zéland</a:t>
            </a:r>
            <a:r>
              <a:rPr lang="fr-BE" dirty="0" smtClean="0"/>
              <a:t>e, le gouvernement développe actuellement un plan pour une transition juste et une diversification économique basé sur le dialogue social avec les syndicats et une vaste consultation des parties prenantes. Le plan sera destiné aux régions qui sont actuellement tributaires de l’extraction pétrolière et gazière offshore; ainsi le gouvernement de la Nouvelle-Zélande renoncera à toute nouvelle exploration pétrolière et gazière d’ici 2050</a:t>
            </a:r>
          </a:p>
          <a:p>
            <a:r>
              <a:rPr lang="fr-BE" dirty="0" smtClean="0"/>
              <a:t>en </a:t>
            </a:r>
            <a:r>
              <a:rPr lang="fr-BE" b="1" dirty="0" smtClean="0"/>
              <a:t>Écosse</a:t>
            </a:r>
            <a:r>
              <a:rPr lang="fr-BE" dirty="0" smtClean="0"/>
              <a:t>, le gouvernement a établi une Commission nationale pour une transition juste avec les syndicats et d’autres parties prenantes afin de relever les défis et d’exploiter les possibilités qu’une transition à faible teneur en carbone offrira aux travailleurs et aux communautés écossais</a:t>
            </a:r>
          </a:p>
          <a:p>
            <a:r>
              <a:rPr lang="fr-BE" dirty="0" smtClean="0"/>
              <a:t>en </a:t>
            </a:r>
            <a:r>
              <a:rPr lang="fr-BE" b="1" dirty="0" smtClean="0"/>
              <a:t>Espagne</a:t>
            </a:r>
            <a:r>
              <a:rPr lang="fr-BE" dirty="0" smtClean="0"/>
              <a:t>, le gouvernement et les syndicats de mineurs ont adopté un plan pour une transition juste pour les mines de charbon du pays, dont la fermeture est prévue. Deux autres plans, l’un axé sur la diversification économique pour les régions touchées et l’autre abordant des questions nationales, suivront</a:t>
            </a:r>
          </a:p>
          <a:p>
            <a:endParaRPr lang="fr-BE" dirty="0"/>
          </a:p>
        </p:txBody>
      </p:sp>
    </p:spTree>
    <p:extLst>
      <p:ext uri="{BB962C8B-B14F-4D97-AF65-F5344CB8AC3E}">
        <p14:creationId xmlns:p14="http://schemas.microsoft.com/office/powerpoint/2010/main" val="325438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COP 24 : la Belgique : paroles, paroles …</a:t>
            </a:r>
            <a:endParaRPr lang="fr-BE" dirty="0"/>
          </a:p>
        </p:txBody>
      </p:sp>
      <p:sp>
        <p:nvSpPr>
          <p:cNvPr id="3" name="Espace réservé du contenu 2"/>
          <p:cNvSpPr>
            <a:spLocks noGrp="1"/>
          </p:cNvSpPr>
          <p:nvPr>
            <p:ph idx="1"/>
          </p:nvPr>
        </p:nvSpPr>
        <p:spPr/>
        <p:txBody>
          <a:bodyPr/>
          <a:lstStyle/>
          <a:p>
            <a:pPr marL="0" indent="0">
              <a:buNone/>
            </a:pPr>
            <a:r>
              <a:rPr lang="fr-BE" dirty="0" smtClean="0"/>
              <a:t>A la COP 24, la Belgique a, à nouveau, fait figure de cancre en raison de l’opposition systématique de la NVA à tout rehaussement de l’ambition au niveau du gouvernement flamand :</a:t>
            </a:r>
          </a:p>
          <a:p>
            <a:r>
              <a:rPr lang="fr-BE" dirty="0" smtClean="0"/>
              <a:t>le 4/12 (deux jours après la marche), lors du conseil des ministres européens, la Belgique a voté </a:t>
            </a:r>
            <a:r>
              <a:rPr lang="fr-BE" b="1" dirty="0" smtClean="0"/>
              <a:t>contre</a:t>
            </a:r>
            <a:r>
              <a:rPr lang="fr-BE" dirty="0" smtClean="0"/>
              <a:t> une proposition de </a:t>
            </a:r>
            <a:r>
              <a:rPr lang="fr-BE" b="1" dirty="0" smtClean="0"/>
              <a:t>directive</a:t>
            </a:r>
            <a:r>
              <a:rPr lang="fr-BE" dirty="0" smtClean="0"/>
              <a:t> sur l’</a:t>
            </a:r>
            <a:r>
              <a:rPr lang="fr-BE" b="1" dirty="0" smtClean="0"/>
              <a:t>efficacité énergétique </a:t>
            </a:r>
            <a:r>
              <a:rPr lang="fr-BE" dirty="0" smtClean="0"/>
              <a:t>et s’est </a:t>
            </a:r>
            <a:r>
              <a:rPr lang="fr-BE" b="1" dirty="0" smtClean="0"/>
              <a:t>abstenue</a:t>
            </a:r>
            <a:r>
              <a:rPr lang="fr-BE" dirty="0" smtClean="0"/>
              <a:t> lors du vote sur une </a:t>
            </a:r>
            <a:r>
              <a:rPr lang="fr-BE" b="1" dirty="0" smtClean="0"/>
              <a:t>directive</a:t>
            </a:r>
            <a:r>
              <a:rPr lang="fr-BE" dirty="0" smtClean="0"/>
              <a:t> concernant les </a:t>
            </a:r>
            <a:r>
              <a:rPr lang="fr-BE" b="1" dirty="0" smtClean="0"/>
              <a:t>énergies renouvelables</a:t>
            </a:r>
          </a:p>
          <a:p>
            <a:r>
              <a:rPr lang="fr-BE" dirty="0" smtClean="0"/>
              <a:t>la Belgique a </a:t>
            </a:r>
            <a:r>
              <a:rPr lang="fr-BE" b="1" dirty="0" smtClean="0"/>
              <a:t>refusé de rallier la « High ambition coalition »</a:t>
            </a:r>
            <a:r>
              <a:rPr lang="fr-BE" dirty="0" smtClean="0"/>
              <a:t>, un groupement d’une trentaine de pays dont la France, les Pays-Bas, l’Allemagne et l’UE qui se sont portés en faveur d’un relèvement des ambitions climatiques</a:t>
            </a:r>
            <a:endParaRPr lang="fr-BE" dirty="0"/>
          </a:p>
        </p:txBody>
      </p:sp>
    </p:spTree>
    <p:extLst>
      <p:ext uri="{BB962C8B-B14F-4D97-AF65-F5344CB8AC3E}">
        <p14:creationId xmlns:p14="http://schemas.microsoft.com/office/powerpoint/2010/main" val="2011021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Font typeface="+mj-lt"/>
              <a:buAutoNum type="arabicPeriod" startAt="4"/>
            </a:pPr>
            <a:r>
              <a:rPr lang="fr-BE" smtClean="0"/>
              <a:t>En Belgique</a:t>
            </a:r>
            <a:endParaRPr lang="fr-BE" dirty="0"/>
          </a:p>
        </p:txBody>
      </p:sp>
      <p:sp>
        <p:nvSpPr>
          <p:cNvPr id="3" name="Espace réservé du texte 2"/>
          <p:cNvSpPr>
            <a:spLocks noGrp="1"/>
          </p:cNvSpPr>
          <p:nvPr>
            <p:ph type="body" idx="1"/>
          </p:nvPr>
        </p:nvSpPr>
        <p:spPr/>
        <p:txBody>
          <a:bodyPr/>
          <a:lstStyle/>
          <a:p>
            <a:r>
              <a:rPr lang="fr-BE" dirty="0"/>
              <a:t>Les enjeux climatiques </a:t>
            </a:r>
            <a:r>
              <a:rPr lang="fr-BE" dirty="0" smtClean="0"/>
              <a:t>actuels</a:t>
            </a:r>
            <a:endParaRPr lang="fr-BE" dirty="0"/>
          </a:p>
        </p:txBody>
      </p:sp>
    </p:spTree>
    <p:extLst>
      <p:ext uri="{BB962C8B-B14F-4D97-AF65-F5344CB8AC3E}">
        <p14:creationId xmlns:p14="http://schemas.microsoft.com/office/powerpoint/2010/main" val="556418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Belgique : multiplication </a:t>
            </a:r>
            <a:r>
              <a:rPr lang="fr-BE" dirty="0"/>
              <a:t>des manifestations climat</a:t>
            </a:r>
          </a:p>
        </p:txBody>
      </p:sp>
      <p:sp>
        <p:nvSpPr>
          <p:cNvPr id="3" name="Espace réservé du contenu 2"/>
          <p:cNvSpPr>
            <a:spLocks noGrp="1"/>
          </p:cNvSpPr>
          <p:nvPr>
            <p:ph idx="1"/>
          </p:nvPr>
        </p:nvSpPr>
        <p:spPr/>
        <p:txBody>
          <a:bodyPr>
            <a:normAutofit lnSpcReduction="10000"/>
          </a:bodyPr>
          <a:lstStyle/>
          <a:p>
            <a:r>
              <a:rPr lang="fr-BE" b="1" dirty="0" smtClean="0"/>
              <a:t>8/9, 6/10, 3/11/2018 </a:t>
            </a:r>
            <a:r>
              <a:rPr lang="fr-BE" dirty="0" smtClean="0"/>
              <a:t>: </a:t>
            </a:r>
            <a:r>
              <a:rPr lang="fr-BE" dirty="0"/>
              <a:t>RISE for </a:t>
            </a:r>
            <a:r>
              <a:rPr lang="fr-BE" dirty="0" err="1"/>
              <a:t>Climate</a:t>
            </a:r>
            <a:r>
              <a:rPr lang="fr-BE" dirty="0"/>
              <a:t> </a:t>
            </a:r>
            <a:r>
              <a:rPr lang="fr-BE" dirty="0" err="1" smtClean="0"/>
              <a:t>Belgium</a:t>
            </a:r>
            <a:endParaRPr lang="fr-BE" dirty="0" smtClean="0"/>
          </a:p>
          <a:p>
            <a:r>
              <a:rPr lang="fr-BE" b="1" dirty="0" smtClean="0"/>
              <a:t>2/12/2018</a:t>
            </a:r>
            <a:r>
              <a:rPr lang="fr-BE" dirty="0" smtClean="0"/>
              <a:t> : 65 000 à 95 000 personnes dans la rue à Bruxelles</a:t>
            </a:r>
          </a:p>
          <a:p>
            <a:r>
              <a:rPr lang="fr-BE" b="1" dirty="0" smtClean="0"/>
              <a:t>27/1/2019 </a:t>
            </a:r>
            <a:r>
              <a:rPr lang="fr-BE" dirty="0" smtClean="0"/>
              <a:t>: </a:t>
            </a:r>
            <a:r>
              <a:rPr lang="fr-BE" dirty="0"/>
              <a:t>70 000 personnes dans la rue à </a:t>
            </a:r>
            <a:r>
              <a:rPr lang="fr-BE" dirty="0" smtClean="0"/>
              <a:t>Bruxelles</a:t>
            </a:r>
          </a:p>
          <a:p>
            <a:r>
              <a:rPr lang="fr-BE" b="1" dirty="0" smtClean="0"/>
              <a:t>Tous </a:t>
            </a:r>
            <a:r>
              <a:rPr lang="fr-BE" b="1" dirty="0"/>
              <a:t>les </a:t>
            </a:r>
            <a:r>
              <a:rPr lang="fr-BE" b="1" dirty="0" smtClean="0"/>
              <a:t>jeudis </a:t>
            </a:r>
            <a:r>
              <a:rPr lang="fr-BE" dirty="0" smtClean="0"/>
              <a:t>: </a:t>
            </a:r>
            <a:r>
              <a:rPr lang="fr-BE" dirty="0"/>
              <a:t>manifestation des </a:t>
            </a:r>
            <a:r>
              <a:rPr lang="fr-BE" dirty="0" smtClean="0"/>
              <a:t>écoliers, puis des</a:t>
            </a:r>
            <a:br>
              <a:rPr lang="fr-BE" dirty="0" smtClean="0"/>
            </a:br>
            <a:r>
              <a:rPr lang="fr-BE" dirty="0" smtClean="0"/>
              <a:t>étudiants</a:t>
            </a:r>
            <a:r>
              <a:rPr lang="fr-BE" dirty="0"/>
              <a:t>, </a:t>
            </a:r>
            <a:r>
              <a:rPr lang="fr-BE" dirty="0" smtClean="0"/>
              <a:t>3 000 </a:t>
            </a:r>
            <a:r>
              <a:rPr lang="fr-BE" dirty="0"/>
              <a:t>à </a:t>
            </a:r>
            <a:r>
              <a:rPr lang="fr-BE" dirty="0" smtClean="0"/>
              <a:t>35 000 </a:t>
            </a:r>
            <a:r>
              <a:rPr lang="fr-BE" dirty="0"/>
              <a:t>manifestants </a:t>
            </a:r>
            <a:r>
              <a:rPr lang="fr-BE" dirty="0" smtClean="0"/>
              <a:t>partout</a:t>
            </a:r>
            <a:br>
              <a:rPr lang="fr-BE" dirty="0" smtClean="0"/>
            </a:br>
            <a:r>
              <a:rPr lang="fr-BE" dirty="0" smtClean="0"/>
              <a:t>en Belgique</a:t>
            </a:r>
          </a:p>
          <a:p>
            <a:r>
              <a:rPr lang="fr-FR" dirty="0"/>
              <a:t>Initiatives de </a:t>
            </a:r>
            <a:r>
              <a:rPr lang="fr-FR" b="1" dirty="0"/>
              <a:t>désobéissance </a:t>
            </a:r>
            <a:r>
              <a:rPr lang="fr-FR" b="1" dirty="0" smtClean="0"/>
              <a:t>civile </a:t>
            </a:r>
            <a:r>
              <a:rPr lang="fr-FR" dirty="0" smtClean="0"/>
              <a:t>: </a:t>
            </a:r>
            <a:r>
              <a:rPr lang="fr-FR" b="1" dirty="0" smtClean="0"/>
              <a:t>30/1</a:t>
            </a:r>
            <a:r>
              <a:rPr lang="fr-FR" dirty="0" smtClean="0"/>
              <a:t> </a:t>
            </a:r>
            <a:r>
              <a:rPr lang="fr-FR" dirty="0"/>
              <a:t>– </a:t>
            </a:r>
            <a:r>
              <a:rPr lang="fr-FR" dirty="0" err="1" smtClean="0"/>
              <a:t>suraffichage</a:t>
            </a:r>
            <a:r>
              <a:rPr lang="fr-FR" dirty="0"/>
              <a:t/>
            </a:r>
            <a:br>
              <a:rPr lang="fr-FR" dirty="0"/>
            </a:br>
            <a:r>
              <a:rPr lang="fr-FR" dirty="0" smtClean="0"/>
              <a:t>et </a:t>
            </a:r>
            <a:r>
              <a:rPr lang="fr-FR" dirty="0"/>
              <a:t>SMS aux </a:t>
            </a:r>
            <a:r>
              <a:rPr lang="fr-FR" dirty="0" smtClean="0"/>
              <a:t>ministres</a:t>
            </a:r>
            <a:endParaRPr lang="fr-FR" dirty="0"/>
          </a:p>
          <a:p>
            <a:r>
              <a:rPr lang="fr-FR" b="1" dirty="0" smtClean="0"/>
              <a:t>15/3 </a:t>
            </a:r>
            <a:r>
              <a:rPr lang="fr-FR" dirty="0" smtClean="0"/>
              <a:t>: </a:t>
            </a:r>
            <a:r>
              <a:rPr lang="fr-FR" dirty="0"/>
              <a:t>grève pour le climat</a:t>
            </a:r>
          </a:p>
          <a:p>
            <a:r>
              <a:rPr lang="fr-FR" b="1" dirty="0" smtClean="0"/>
              <a:t>31/3 </a:t>
            </a:r>
            <a:r>
              <a:rPr lang="fr-FR" dirty="0" smtClean="0"/>
              <a:t>: </a:t>
            </a:r>
            <a:r>
              <a:rPr lang="fr-FR" dirty="0"/>
              <a:t>nouvelle </a:t>
            </a:r>
            <a:r>
              <a:rPr lang="fr-FR" dirty="0" smtClean="0"/>
              <a:t>manifestation</a:t>
            </a:r>
          </a:p>
          <a:p>
            <a:r>
              <a:rPr lang="fr-BE" b="1" dirty="0" smtClean="0"/>
              <a:t>Médias</a:t>
            </a:r>
            <a:endParaRPr lang="fr-BE" b="1" dirty="0"/>
          </a:p>
          <a:p>
            <a:pPr lvl="1"/>
            <a:r>
              <a:rPr lang="fr-BE" dirty="0" smtClean="0"/>
              <a:t>Vidéo </a:t>
            </a:r>
            <a:r>
              <a:rPr lang="fr-BE" dirty="0"/>
              <a:t>« J’peux pas j’ai climat »</a:t>
            </a:r>
          </a:p>
          <a:p>
            <a:pPr lvl="1"/>
            <a:r>
              <a:rPr lang="fr-BE" dirty="0"/>
              <a:t>Greta </a:t>
            </a:r>
            <a:r>
              <a:rPr lang="fr-BE" dirty="0" err="1"/>
              <a:t>Thunberg</a:t>
            </a:r>
            <a:r>
              <a:rPr lang="fr-BE" dirty="0"/>
              <a:t> le 6 octobre</a:t>
            </a:r>
          </a:p>
          <a:p>
            <a:pPr lvl="1"/>
            <a:r>
              <a:rPr lang="fr-BE" dirty="0" err="1"/>
              <a:t>Sign</a:t>
            </a:r>
            <a:r>
              <a:rPr lang="fr-BE" dirty="0"/>
              <a:t> for </a:t>
            </a:r>
            <a:r>
              <a:rPr lang="fr-BE" dirty="0" err="1"/>
              <a:t>my</a:t>
            </a:r>
            <a:r>
              <a:rPr lang="fr-BE" dirty="0"/>
              <a:t> </a:t>
            </a:r>
            <a:r>
              <a:rPr lang="fr-BE" dirty="0" smtClean="0"/>
              <a:t>Future</a:t>
            </a:r>
            <a:endParaRPr lang="fr-BE" dirty="0"/>
          </a:p>
          <a:p>
            <a:pPr lvl="1"/>
            <a:endParaRPr lang="fr-BE" dirty="0" smtClean="0"/>
          </a:p>
          <a:p>
            <a:endParaRPr lang="fr-BE" dirty="0"/>
          </a:p>
        </p:txBody>
      </p:sp>
      <p:pic>
        <p:nvPicPr>
          <p:cNvPr id="5" name="Espace réservé du contenu 3"/>
          <p:cNvPicPr>
            <a:picLocks noChangeAspect="1"/>
          </p:cNvPicPr>
          <p:nvPr/>
        </p:nvPicPr>
        <p:blipFill rotWithShape="1">
          <a:blip r:embed="rId2"/>
          <a:srcRect l="2445" r="2038" b="6968"/>
          <a:stretch/>
        </p:blipFill>
        <p:spPr>
          <a:xfrm>
            <a:off x="7450558" y="2106561"/>
            <a:ext cx="4602896" cy="3801870"/>
          </a:xfrm>
          <a:prstGeom prst="rect">
            <a:avLst/>
          </a:prstGeom>
          <a:noFill/>
          <a:ln>
            <a:solidFill>
              <a:srgbClr val="C00000"/>
            </a:solidFill>
          </a:ln>
        </p:spPr>
      </p:pic>
    </p:spTree>
    <p:extLst>
      <p:ext uri="{BB962C8B-B14F-4D97-AF65-F5344CB8AC3E}">
        <p14:creationId xmlns:p14="http://schemas.microsoft.com/office/powerpoint/2010/main" val="2953969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Belgique : projet de Loi Climat</a:t>
            </a:r>
            <a:endParaRPr lang="fr-BE" dirty="0"/>
          </a:p>
        </p:txBody>
      </p:sp>
      <p:sp>
        <p:nvSpPr>
          <p:cNvPr id="3" name="Espace réservé du contenu 2"/>
          <p:cNvSpPr>
            <a:spLocks noGrp="1"/>
          </p:cNvSpPr>
          <p:nvPr>
            <p:ph idx="1"/>
          </p:nvPr>
        </p:nvSpPr>
        <p:spPr/>
        <p:txBody>
          <a:bodyPr>
            <a:normAutofit/>
          </a:bodyPr>
          <a:lstStyle/>
          <a:p>
            <a:pPr marL="342900" indent="-342900"/>
            <a:r>
              <a:rPr lang="fr-BE" b="1" dirty="0" smtClean="0"/>
              <a:t>Fixe des objectifs 2050</a:t>
            </a:r>
          </a:p>
          <a:p>
            <a:pPr lvl="1"/>
            <a:r>
              <a:rPr lang="fr-BE" b="1" dirty="0" smtClean="0"/>
              <a:t>Réduire de 95 %  </a:t>
            </a:r>
            <a:r>
              <a:rPr lang="fr-BE" dirty="0" smtClean="0"/>
              <a:t>les émissions de </a:t>
            </a:r>
            <a:r>
              <a:rPr lang="fr-BE" b="1" dirty="0" smtClean="0"/>
              <a:t>GES</a:t>
            </a:r>
            <a:r>
              <a:rPr lang="fr-BE" dirty="0" smtClean="0"/>
              <a:t> d’ici 2050</a:t>
            </a:r>
          </a:p>
          <a:p>
            <a:pPr lvl="1"/>
            <a:r>
              <a:rPr lang="fr-BE" dirty="0" smtClean="0"/>
              <a:t>Porter la part des </a:t>
            </a:r>
            <a:r>
              <a:rPr lang="fr-BE" b="1" dirty="0" smtClean="0"/>
              <a:t>ER à ? % </a:t>
            </a:r>
            <a:r>
              <a:rPr lang="fr-BE" dirty="0" smtClean="0"/>
              <a:t>en 2050</a:t>
            </a:r>
          </a:p>
          <a:p>
            <a:pPr lvl="1"/>
            <a:r>
              <a:rPr lang="fr-BE" dirty="0" smtClean="0"/>
              <a:t>Améliorer l’</a:t>
            </a:r>
            <a:r>
              <a:rPr lang="fr-BE" b="1" dirty="0" smtClean="0"/>
              <a:t>efficience énergétique </a:t>
            </a:r>
            <a:r>
              <a:rPr lang="fr-BE" dirty="0" smtClean="0"/>
              <a:t>en Belgique d’au moins </a:t>
            </a:r>
            <a:r>
              <a:rPr lang="fr-BE" b="1" dirty="0" smtClean="0"/>
              <a:t>? %</a:t>
            </a:r>
            <a:r>
              <a:rPr lang="fr-BE" dirty="0" smtClean="0"/>
              <a:t> en 2050</a:t>
            </a:r>
          </a:p>
          <a:p>
            <a:pPr lvl="1"/>
            <a:r>
              <a:rPr lang="fr-BE" b="1" dirty="0" smtClean="0"/>
              <a:t>Parc de bâtiments </a:t>
            </a:r>
            <a:r>
              <a:rPr lang="fr-BE" b="1" dirty="0" err="1" smtClean="0"/>
              <a:t>décarboné</a:t>
            </a:r>
            <a:r>
              <a:rPr lang="fr-BE" b="1" dirty="0" smtClean="0"/>
              <a:t> </a:t>
            </a:r>
            <a:r>
              <a:rPr lang="fr-BE" dirty="0" smtClean="0"/>
              <a:t>en 2050 </a:t>
            </a:r>
          </a:p>
          <a:p>
            <a:pPr lvl="1"/>
            <a:r>
              <a:rPr lang="fr-BE" b="1" dirty="0" smtClean="0"/>
              <a:t>Mesures d’adaptation </a:t>
            </a:r>
            <a:r>
              <a:rPr lang="fr-BE" dirty="0" smtClean="0"/>
              <a:t>pour réduire au maximum les effets sur l’Homme et la biodiversité</a:t>
            </a:r>
          </a:p>
          <a:p>
            <a:r>
              <a:rPr lang="fr-BE" b="1" dirty="0"/>
              <a:t>Fixe des objectifs 2030</a:t>
            </a:r>
          </a:p>
          <a:p>
            <a:pPr lvl="1"/>
            <a:r>
              <a:rPr lang="fr-BE" b="1" dirty="0"/>
              <a:t>Réduire de 65 %</a:t>
            </a:r>
            <a:r>
              <a:rPr lang="fr-BE" dirty="0"/>
              <a:t> les émissions de </a:t>
            </a:r>
            <a:r>
              <a:rPr lang="fr-BE" b="1" dirty="0"/>
              <a:t>GES</a:t>
            </a:r>
            <a:r>
              <a:rPr lang="fr-BE" dirty="0"/>
              <a:t> d’ici 2030</a:t>
            </a:r>
          </a:p>
          <a:p>
            <a:pPr lvl="1"/>
            <a:r>
              <a:rPr lang="fr-BE" dirty="0"/>
              <a:t>Porter la part des </a:t>
            </a:r>
            <a:r>
              <a:rPr lang="fr-BE" b="1" dirty="0"/>
              <a:t>ER à 32 % </a:t>
            </a:r>
            <a:r>
              <a:rPr lang="fr-BE" dirty="0"/>
              <a:t>en 2030</a:t>
            </a:r>
          </a:p>
          <a:p>
            <a:pPr lvl="1"/>
            <a:r>
              <a:rPr lang="fr-BE" dirty="0"/>
              <a:t>Améliorer l’</a:t>
            </a:r>
            <a:r>
              <a:rPr lang="fr-BE" b="1" dirty="0"/>
              <a:t>efficience énergétique </a:t>
            </a:r>
            <a:r>
              <a:rPr lang="fr-BE" dirty="0"/>
              <a:t>en Belgique d’au moins </a:t>
            </a:r>
            <a:r>
              <a:rPr lang="fr-BE" b="1" dirty="0"/>
              <a:t>32,5 %</a:t>
            </a:r>
            <a:r>
              <a:rPr lang="fr-BE" dirty="0"/>
              <a:t> en 2030</a:t>
            </a:r>
          </a:p>
          <a:p>
            <a:pPr lvl="1"/>
            <a:r>
              <a:rPr lang="fr-BE" b="1" dirty="0"/>
              <a:t>Mesures d’adaptation</a:t>
            </a:r>
          </a:p>
          <a:p>
            <a:r>
              <a:rPr lang="fr-BE" b="1" dirty="0" smtClean="0"/>
              <a:t>Au </a:t>
            </a:r>
            <a:r>
              <a:rPr lang="fr-BE" b="1" dirty="0"/>
              <a:t>niveau syndical, </a:t>
            </a:r>
            <a:r>
              <a:rPr lang="fr-BE" dirty="0"/>
              <a:t>via le CFDD, demande d’une conférence nationale sur la transition juste vers une économie bas carbone</a:t>
            </a:r>
          </a:p>
          <a:p>
            <a:endParaRPr lang="fr-BE" dirty="0"/>
          </a:p>
        </p:txBody>
      </p:sp>
    </p:spTree>
    <p:extLst>
      <p:ext uri="{BB962C8B-B14F-4D97-AF65-F5344CB8AC3E}">
        <p14:creationId xmlns:p14="http://schemas.microsoft.com/office/powerpoint/2010/main" val="294582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Belgique : </a:t>
            </a:r>
            <a:r>
              <a:rPr lang="fr-BE" dirty="0" err="1" smtClean="0"/>
              <a:t>Sign</a:t>
            </a:r>
            <a:r>
              <a:rPr lang="fr-BE" dirty="0" smtClean="0"/>
              <a:t> for </a:t>
            </a:r>
            <a:r>
              <a:rPr lang="fr-BE" dirty="0" err="1" smtClean="0"/>
              <a:t>my</a:t>
            </a:r>
            <a:r>
              <a:rPr lang="fr-BE" dirty="0" smtClean="0"/>
              <a:t> Future - Revendications</a:t>
            </a:r>
            <a:endParaRPr lang="fr-BE" dirty="0"/>
          </a:p>
        </p:txBody>
      </p:sp>
      <p:sp>
        <p:nvSpPr>
          <p:cNvPr id="3" name="Espace réservé du contenu 2"/>
          <p:cNvSpPr>
            <a:spLocks noGrp="1"/>
          </p:cNvSpPr>
          <p:nvPr>
            <p:ph idx="1"/>
          </p:nvPr>
        </p:nvSpPr>
        <p:spPr/>
        <p:txBody>
          <a:bodyPr/>
          <a:lstStyle/>
          <a:p>
            <a:r>
              <a:rPr lang="fr-BE" dirty="0" smtClean="0"/>
              <a:t>Un ancrage juridique et </a:t>
            </a:r>
            <a:r>
              <a:rPr lang="fr-BE" dirty="0" err="1" smtClean="0"/>
              <a:t>décrétal</a:t>
            </a:r>
            <a:r>
              <a:rPr lang="fr-BE" dirty="0" smtClean="0"/>
              <a:t> de l’objectif visant la neutralité carbone d’ici 2050 + objectifs intermédiaires (</a:t>
            </a:r>
            <a:r>
              <a:rPr lang="fr-BE" b="1" dirty="0" smtClean="0"/>
              <a:t>non-ETS seulement – c.à.d. pas le secteur industriel ni la production d’électricité</a:t>
            </a:r>
            <a:r>
              <a:rPr lang="fr-BE" dirty="0" smtClean="0"/>
              <a:t>)</a:t>
            </a:r>
          </a:p>
          <a:p>
            <a:r>
              <a:rPr lang="fr-BE" dirty="0" smtClean="0"/>
              <a:t>Un plan d’investissement ambitieux qui constitue une </a:t>
            </a:r>
            <a:r>
              <a:rPr lang="fr-BE" b="1" dirty="0" smtClean="0"/>
              <a:t>incitation ambitieuse pour nos entreprises</a:t>
            </a:r>
            <a:r>
              <a:rPr lang="fr-BE" dirty="0" smtClean="0"/>
              <a:t> et la société au sens large – entrée en vigueur en 2022</a:t>
            </a:r>
          </a:p>
          <a:p>
            <a:r>
              <a:rPr lang="fr-BE" b="1" dirty="0" smtClean="0"/>
              <a:t>Evaluation</a:t>
            </a:r>
            <a:r>
              <a:rPr lang="fr-BE" dirty="0" smtClean="0"/>
              <a:t> des politiques menées et formulation de </a:t>
            </a:r>
            <a:r>
              <a:rPr lang="fr-BE" b="1" dirty="0" smtClean="0"/>
              <a:t>recommandations</a:t>
            </a:r>
          </a:p>
          <a:p>
            <a:endParaRPr lang="fr-BE" dirty="0"/>
          </a:p>
        </p:txBody>
      </p:sp>
    </p:spTree>
    <p:extLst>
      <p:ext uri="{BB962C8B-B14F-4D97-AF65-F5344CB8AC3E}">
        <p14:creationId xmlns:p14="http://schemas.microsoft.com/office/powerpoint/2010/main" val="1073261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 Belgique : </a:t>
            </a:r>
            <a:r>
              <a:rPr lang="fr-BE" dirty="0" err="1"/>
              <a:t>Sign</a:t>
            </a:r>
            <a:r>
              <a:rPr lang="fr-BE" dirty="0"/>
              <a:t> for </a:t>
            </a:r>
            <a:r>
              <a:rPr lang="fr-BE" dirty="0" err="1"/>
              <a:t>my</a:t>
            </a:r>
            <a:r>
              <a:rPr lang="fr-BE" dirty="0"/>
              <a:t> Future </a:t>
            </a:r>
            <a:r>
              <a:rPr lang="fr-BE" dirty="0" smtClean="0"/>
              <a:t>- Objections</a:t>
            </a:r>
            <a:endParaRPr lang="fr-BE" dirty="0"/>
          </a:p>
        </p:txBody>
      </p:sp>
      <p:sp>
        <p:nvSpPr>
          <p:cNvPr id="3" name="Espace réservé du contenu 2"/>
          <p:cNvSpPr>
            <a:spLocks noGrp="1"/>
          </p:cNvSpPr>
          <p:nvPr>
            <p:ph idx="1"/>
          </p:nvPr>
        </p:nvSpPr>
        <p:spPr/>
        <p:txBody>
          <a:bodyPr/>
          <a:lstStyle/>
          <a:p>
            <a:r>
              <a:rPr lang="fr-BE" b="1" dirty="0" smtClean="0"/>
              <a:t>Manque de transparence </a:t>
            </a:r>
            <a:r>
              <a:rPr lang="fr-BE" dirty="0" smtClean="0"/>
              <a:t>: ce n’est pas une initiative réellement citoyenne ! Qui a construit le message ?</a:t>
            </a:r>
          </a:p>
          <a:p>
            <a:r>
              <a:rPr lang="fr-BE" b="1" dirty="0" smtClean="0"/>
              <a:t>Instrumentalisation des enfants </a:t>
            </a:r>
            <a:r>
              <a:rPr lang="fr-BE" dirty="0" smtClean="0"/>
              <a:t>par la campagne de communication</a:t>
            </a:r>
          </a:p>
          <a:p>
            <a:r>
              <a:rPr lang="fr-BE" dirty="0" smtClean="0"/>
              <a:t>Demande de création d’un </a:t>
            </a:r>
            <a:r>
              <a:rPr lang="fr-BE" b="1" dirty="0" smtClean="0"/>
              <a:t>groupe d’experts </a:t>
            </a:r>
            <a:r>
              <a:rPr lang="fr-BE" dirty="0" smtClean="0"/>
              <a:t>(?) sans qu’on sache sur quelles bases</a:t>
            </a:r>
          </a:p>
          <a:p>
            <a:r>
              <a:rPr lang="fr-BE" dirty="0" smtClean="0"/>
              <a:t>Proposition de faire bénéficier l’initiative de l’engagement d’un certain nombre de </a:t>
            </a:r>
            <a:r>
              <a:rPr lang="fr-BE" b="1" dirty="0" smtClean="0"/>
              <a:t>CEO de premier plan</a:t>
            </a:r>
            <a:r>
              <a:rPr lang="fr-BE" dirty="0" smtClean="0"/>
              <a:t> ! (sur quelles bases ?)</a:t>
            </a:r>
          </a:p>
          <a:p>
            <a:r>
              <a:rPr lang="fr-BE" dirty="0" smtClean="0"/>
              <a:t>La </a:t>
            </a:r>
            <a:r>
              <a:rPr lang="fr-BE" b="1" dirty="0" smtClean="0"/>
              <a:t>neutralité climatique </a:t>
            </a:r>
            <a:r>
              <a:rPr lang="fr-BE" dirty="0" smtClean="0"/>
              <a:t>n’est pas un objectif clair (comme la réduction des émissions)</a:t>
            </a:r>
          </a:p>
          <a:p>
            <a:r>
              <a:rPr lang="fr-BE" b="1" dirty="0" smtClean="0"/>
              <a:t>Les entreprises ne s’engagent </a:t>
            </a:r>
            <a:r>
              <a:rPr lang="fr-BE" dirty="0" smtClean="0"/>
              <a:t>pas à prendre leurs responsabilités</a:t>
            </a:r>
          </a:p>
          <a:p>
            <a:endParaRPr lang="fr-BE" dirty="0" smtClean="0"/>
          </a:p>
          <a:p>
            <a:endParaRPr lang="fr-BE" dirty="0"/>
          </a:p>
        </p:txBody>
      </p:sp>
    </p:spTree>
    <p:extLst>
      <p:ext uri="{BB962C8B-B14F-4D97-AF65-F5344CB8AC3E}">
        <p14:creationId xmlns:p14="http://schemas.microsoft.com/office/powerpoint/2010/main" val="1002350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changements climatiques</a:t>
            </a:r>
            <a:endParaRPr lang="fr-BE" dirty="0"/>
          </a:p>
        </p:txBody>
      </p:sp>
      <p:sp>
        <p:nvSpPr>
          <p:cNvPr id="3" name="Espace réservé du texte 2"/>
          <p:cNvSpPr>
            <a:spLocks noGrp="1"/>
          </p:cNvSpPr>
          <p:nvPr>
            <p:ph type="body" idx="1"/>
          </p:nvPr>
        </p:nvSpPr>
        <p:spPr/>
        <p:txBody>
          <a:bodyPr/>
          <a:lstStyle/>
          <a:p>
            <a:r>
              <a:rPr lang="fr-BE" dirty="0" smtClean="0"/>
              <a:t>Les enjeux climatiques actuels</a:t>
            </a:r>
            <a:endParaRPr lang="fr-BE" dirty="0"/>
          </a:p>
        </p:txBody>
      </p:sp>
    </p:spTree>
    <p:extLst>
      <p:ext uri="{BB962C8B-B14F-4D97-AF65-F5344CB8AC3E}">
        <p14:creationId xmlns:p14="http://schemas.microsoft.com/office/powerpoint/2010/main" val="234198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 Belgique : </a:t>
            </a:r>
            <a:r>
              <a:rPr lang="fr-BE" dirty="0" err="1"/>
              <a:t>Sign</a:t>
            </a:r>
            <a:r>
              <a:rPr lang="fr-BE" dirty="0"/>
              <a:t> for </a:t>
            </a:r>
            <a:r>
              <a:rPr lang="fr-BE" dirty="0" err="1"/>
              <a:t>my</a:t>
            </a:r>
            <a:r>
              <a:rPr lang="fr-BE" dirty="0"/>
              <a:t> Future </a:t>
            </a:r>
            <a:r>
              <a:rPr lang="fr-BE" dirty="0" smtClean="0"/>
              <a:t>- Objections</a:t>
            </a:r>
            <a:endParaRPr lang="fr-BE" dirty="0"/>
          </a:p>
        </p:txBody>
      </p:sp>
      <p:sp>
        <p:nvSpPr>
          <p:cNvPr id="3" name="Espace réservé du contenu 2"/>
          <p:cNvSpPr>
            <a:spLocks noGrp="1"/>
          </p:cNvSpPr>
          <p:nvPr>
            <p:ph idx="1"/>
          </p:nvPr>
        </p:nvSpPr>
        <p:spPr/>
        <p:txBody>
          <a:bodyPr/>
          <a:lstStyle/>
          <a:p>
            <a:r>
              <a:rPr lang="fr-BE" dirty="0" smtClean="0"/>
              <a:t>La campagne </a:t>
            </a:r>
            <a:r>
              <a:rPr lang="fr-BE" b="1" dirty="0" smtClean="0"/>
              <a:t>élude la responsabilité des entreprises </a:t>
            </a:r>
            <a:r>
              <a:rPr lang="fr-BE" dirty="0" smtClean="0"/>
              <a:t>principales émettrice de gaz à effet de serre</a:t>
            </a:r>
          </a:p>
          <a:p>
            <a:r>
              <a:rPr lang="fr-BE" dirty="0" smtClean="0"/>
              <a:t>La campagne plaide pour un </a:t>
            </a:r>
            <a:r>
              <a:rPr lang="fr-BE" b="1" dirty="0" smtClean="0"/>
              <a:t>plan d’investissement </a:t>
            </a:r>
            <a:r>
              <a:rPr lang="fr-BE" dirty="0" smtClean="0"/>
              <a:t>alors que le profits dégagés par les multinationales n’ont jamais été aussi élevés</a:t>
            </a:r>
            <a:br>
              <a:rPr lang="fr-BE" dirty="0" smtClean="0"/>
            </a:br>
            <a:r>
              <a:rPr lang="fr-BE" dirty="0" smtClean="0"/>
              <a:t>L’an dernier (2016), 853 entreprises belges ont envoyé 221,3 milliards d’euros vers des paradis fiscaux. C’est presque autant que l’épargne de l’ensemble des Belges (262 milliards), et environ la moitié du PIB belge (L’Echo du 16 août 2017)</a:t>
            </a:r>
          </a:p>
          <a:p>
            <a:r>
              <a:rPr lang="fr-BE" b="1" dirty="0" smtClean="0"/>
              <a:t>Risque de récupération </a:t>
            </a:r>
            <a:r>
              <a:rPr lang="fr-BE" dirty="0" smtClean="0"/>
              <a:t>du mouvement « jeunes » </a:t>
            </a:r>
          </a:p>
          <a:p>
            <a:r>
              <a:rPr lang="fr-BE" b="1" dirty="0" smtClean="0"/>
              <a:t>Négation du caractère conflictuel </a:t>
            </a:r>
            <a:r>
              <a:rPr lang="fr-BE" dirty="0" smtClean="0"/>
              <a:t>de la transition bas carbone entre des intérêts divergeant notamment en terme de justice sociale</a:t>
            </a:r>
          </a:p>
          <a:p>
            <a:r>
              <a:rPr lang="fr-BE" dirty="0" smtClean="0"/>
              <a:t>Néanmoins, en Flandre, le contexte est différent. C’est ainsi que la CSC, la CGSLB et l’ABVV ont adhéré …</a:t>
            </a:r>
          </a:p>
          <a:p>
            <a:endParaRPr lang="fr-BE" dirty="0" smtClean="0"/>
          </a:p>
          <a:p>
            <a:endParaRPr lang="fr-BE" dirty="0"/>
          </a:p>
        </p:txBody>
      </p:sp>
    </p:spTree>
    <p:extLst>
      <p:ext uri="{BB962C8B-B14F-4D97-AF65-F5344CB8AC3E}">
        <p14:creationId xmlns:p14="http://schemas.microsoft.com/office/powerpoint/2010/main" val="2094715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 Belgique : p</a:t>
            </a:r>
            <a:r>
              <a:rPr lang="fr-BE" dirty="0" smtClean="0"/>
              <a:t>ropositions syndicales</a:t>
            </a:r>
            <a:endParaRPr lang="fr-BE" dirty="0"/>
          </a:p>
        </p:txBody>
      </p:sp>
      <p:sp>
        <p:nvSpPr>
          <p:cNvPr id="3" name="Espace réservé du contenu 2"/>
          <p:cNvSpPr>
            <a:spLocks noGrp="1"/>
          </p:cNvSpPr>
          <p:nvPr>
            <p:ph idx="1"/>
          </p:nvPr>
        </p:nvSpPr>
        <p:spPr/>
        <p:txBody>
          <a:bodyPr>
            <a:normAutofit/>
          </a:bodyPr>
          <a:lstStyle/>
          <a:p>
            <a:r>
              <a:rPr lang="fr-BE" b="1" dirty="0" smtClean="0"/>
              <a:t>Interpeller au niveau du CPPT </a:t>
            </a:r>
            <a:r>
              <a:rPr lang="fr-BE" dirty="0" smtClean="0"/>
              <a:t>des entreprises représentées dans </a:t>
            </a:r>
            <a:r>
              <a:rPr lang="fr-BE" dirty="0" err="1" smtClean="0"/>
              <a:t>Sign</a:t>
            </a:r>
            <a:r>
              <a:rPr lang="fr-BE" dirty="0" smtClean="0"/>
              <a:t> for </a:t>
            </a:r>
            <a:r>
              <a:rPr lang="fr-BE" dirty="0" err="1" smtClean="0"/>
              <a:t>my</a:t>
            </a:r>
            <a:r>
              <a:rPr lang="fr-BE" dirty="0" smtClean="0"/>
              <a:t> Future sur les actions concrètes qui seront prises en interne pour réorienter leur politique en vue d’atteindre les objectifs revendiqués</a:t>
            </a:r>
          </a:p>
          <a:p>
            <a:r>
              <a:rPr lang="fr-BE" dirty="0" smtClean="0"/>
              <a:t>Organiser des </a:t>
            </a:r>
            <a:r>
              <a:rPr lang="fr-BE" b="1" dirty="0" smtClean="0"/>
              <a:t>assemblées générales </a:t>
            </a:r>
            <a:r>
              <a:rPr lang="fr-BE" dirty="0" smtClean="0"/>
              <a:t>dans les entreprises avec le soutien de RISE qui peut proposer des modules (ex. film + débat)</a:t>
            </a:r>
          </a:p>
          <a:p>
            <a:r>
              <a:rPr lang="fr-BE" dirty="0" smtClean="0"/>
              <a:t>Autre</a:t>
            </a:r>
          </a:p>
        </p:txBody>
      </p:sp>
    </p:spTree>
    <p:extLst>
      <p:ext uri="{BB962C8B-B14F-4D97-AF65-F5344CB8AC3E}">
        <p14:creationId xmlns:p14="http://schemas.microsoft.com/office/powerpoint/2010/main" val="2668534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 Belgique </a:t>
            </a:r>
            <a:r>
              <a:rPr lang="fr-BE" dirty="0"/>
              <a:t>: propositions syndicales </a:t>
            </a:r>
            <a:r>
              <a:rPr lang="fr-BE" dirty="0" smtClean="0"/>
              <a:t>- 15 mars - Appel à la grève et manifestation</a:t>
            </a:r>
            <a:endParaRPr lang="fr-BE" dirty="0"/>
          </a:p>
        </p:txBody>
      </p:sp>
      <p:sp>
        <p:nvSpPr>
          <p:cNvPr id="3" name="Espace réservé du contenu 2"/>
          <p:cNvSpPr>
            <a:spLocks noGrp="1"/>
          </p:cNvSpPr>
          <p:nvPr>
            <p:ph idx="1"/>
          </p:nvPr>
        </p:nvSpPr>
        <p:spPr/>
        <p:txBody>
          <a:bodyPr/>
          <a:lstStyle/>
          <a:p>
            <a:r>
              <a:rPr lang="fr-FR" dirty="0"/>
              <a:t>La </a:t>
            </a:r>
            <a:r>
              <a:rPr lang="fr-FR" b="1" dirty="0"/>
              <a:t>FGTB soutient </a:t>
            </a:r>
            <a:r>
              <a:rPr lang="fr-FR" dirty="0"/>
              <a:t>le mouvement</a:t>
            </a:r>
          </a:p>
          <a:p>
            <a:r>
              <a:rPr lang="fr-FR" dirty="0"/>
              <a:t>Les </a:t>
            </a:r>
            <a:r>
              <a:rPr lang="fr-FR" b="1" dirty="0"/>
              <a:t>Centrales sont </a:t>
            </a:r>
            <a:r>
              <a:rPr lang="fr-FR" b="1" dirty="0" smtClean="0"/>
              <a:t>appelées </a:t>
            </a:r>
            <a:r>
              <a:rPr lang="fr-FR" dirty="0" smtClean="0"/>
              <a:t>:</a:t>
            </a:r>
            <a:endParaRPr lang="fr-FR" dirty="0"/>
          </a:p>
          <a:p>
            <a:pPr lvl="1"/>
            <a:r>
              <a:rPr lang="fr-FR" dirty="0"/>
              <a:t>à organiser des </a:t>
            </a:r>
            <a:r>
              <a:rPr lang="fr-FR" b="1" dirty="0"/>
              <a:t>réunions d’information </a:t>
            </a:r>
            <a:r>
              <a:rPr lang="fr-FR" dirty="0"/>
              <a:t>dans les entreprises</a:t>
            </a:r>
          </a:p>
          <a:p>
            <a:pPr lvl="1"/>
            <a:r>
              <a:rPr lang="fr-FR" dirty="0"/>
              <a:t>des </a:t>
            </a:r>
            <a:r>
              <a:rPr lang="fr-FR" b="1" dirty="0"/>
              <a:t>interruptions de travail </a:t>
            </a:r>
            <a:r>
              <a:rPr lang="fr-FR" dirty="0"/>
              <a:t>(si possible)</a:t>
            </a:r>
          </a:p>
          <a:p>
            <a:pPr lvl="1"/>
            <a:r>
              <a:rPr lang="fr-FR" dirty="0" smtClean="0"/>
              <a:t>à </a:t>
            </a:r>
            <a:r>
              <a:rPr lang="fr-FR" i="1" dirty="0"/>
              <a:t>libérer les militants </a:t>
            </a:r>
            <a:r>
              <a:rPr lang="fr-FR" dirty="0"/>
              <a:t>pour qu’ils puissent participer à la manifestation</a:t>
            </a:r>
          </a:p>
          <a:p>
            <a:r>
              <a:rPr lang="fr-FR" dirty="0"/>
              <a:t>La </a:t>
            </a:r>
            <a:r>
              <a:rPr lang="fr-FR" dirty="0" smtClean="0"/>
              <a:t>FGTB : </a:t>
            </a:r>
            <a:endParaRPr lang="fr-FR" dirty="0"/>
          </a:p>
          <a:p>
            <a:pPr lvl="1"/>
            <a:r>
              <a:rPr lang="fr-FR" dirty="0" smtClean="0"/>
              <a:t>enjoindra </a:t>
            </a:r>
            <a:r>
              <a:rPr lang="fr-FR" dirty="0"/>
              <a:t>les organisations patronales et les entreprises qui ont adhéré à </a:t>
            </a:r>
            <a:r>
              <a:rPr lang="fr-FR" b="1" dirty="0"/>
              <a:t>« </a:t>
            </a:r>
            <a:r>
              <a:rPr lang="fr-FR" b="1" dirty="0" err="1"/>
              <a:t>Sign</a:t>
            </a:r>
            <a:r>
              <a:rPr lang="fr-FR" b="1" dirty="0"/>
              <a:t> for </a:t>
            </a:r>
            <a:r>
              <a:rPr lang="fr-FR" b="1" dirty="0" err="1"/>
              <a:t>My</a:t>
            </a:r>
            <a:r>
              <a:rPr lang="fr-FR" b="1" dirty="0"/>
              <a:t> Future » </a:t>
            </a:r>
            <a:r>
              <a:rPr lang="fr-FR" dirty="0"/>
              <a:t>à </a:t>
            </a:r>
            <a:r>
              <a:rPr lang="fr-FR" b="1" dirty="0"/>
              <a:t>permettre aux travailleurs de participer aux actions</a:t>
            </a:r>
          </a:p>
          <a:p>
            <a:endParaRPr lang="fr-BE" dirty="0"/>
          </a:p>
        </p:txBody>
      </p:sp>
    </p:spTree>
    <p:extLst>
      <p:ext uri="{BB962C8B-B14F-4D97-AF65-F5344CB8AC3E}">
        <p14:creationId xmlns:p14="http://schemas.microsoft.com/office/powerpoint/2010/main" val="600122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044" y="422275"/>
            <a:ext cx="8697912"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918225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3" name="Rectangle 9"/>
          <p:cNvSpPr>
            <a:spLocks noGrp="1" noChangeArrowheads="1"/>
          </p:cNvSpPr>
          <p:nvPr>
            <p:ph type="title"/>
          </p:nvPr>
        </p:nvSpPr>
        <p:spPr/>
        <p:txBody>
          <a:bodyPr/>
          <a:lstStyle/>
          <a:p>
            <a:r>
              <a:rPr lang="fr-FR" dirty="0" smtClean="0"/>
              <a:t> Changements climatiques et CO</a:t>
            </a:r>
            <a:r>
              <a:rPr lang="fr-FR" baseline="-25000" dirty="0" smtClean="0"/>
              <a:t>2</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781" y="1125539"/>
            <a:ext cx="7056438"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3269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 Changements climatiques et énergie</a:t>
            </a:r>
            <a:endParaRPr lang="fr-BE" dirty="0"/>
          </a:p>
        </p:txBody>
      </p:sp>
      <p:sp>
        <p:nvSpPr>
          <p:cNvPr id="189445" name="Rectangle 5"/>
          <p:cNvSpPr>
            <a:spLocks noGrp="1" noChangeArrowheads="1"/>
          </p:cNvSpPr>
          <p:nvPr>
            <p:ph idx="1"/>
          </p:nvPr>
        </p:nvSpPr>
        <p:spPr/>
        <p:txBody>
          <a:bodyPr/>
          <a:lstStyle/>
          <a:p>
            <a:pPr marL="0" indent="0">
              <a:buNone/>
            </a:pPr>
            <a:r>
              <a:rPr lang="fr-FR" b="1" dirty="0" smtClean="0"/>
              <a:t>Le gaz carbonique et les autres</a:t>
            </a:r>
          </a:p>
          <a:p>
            <a:r>
              <a:rPr lang="fr-FR" dirty="0" smtClean="0"/>
              <a:t>Utilisation des combustibles fossiles, certains procédés industriels,</a:t>
            </a:r>
            <a:br>
              <a:rPr lang="fr-FR" dirty="0" smtClean="0"/>
            </a:br>
            <a:r>
              <a:rPr lang="fr-FR" dirty="0" smtClean="0"/>
              <a:t>déforestation, conversion de la forêt en agriculture, …</a:t>
            </a:r>
          </a:p>
          <a:p>
            <a:r>
              <a:rPr lang="fr-FR" b="1" dirty="0" smtClean="0"/>
              <a:t>Production, utilisation, consommation d’énergie</a:t>
            </a:r>
          </a:p>
          <a:p>
            <a:endParaRPr lang="fr-FR" dirty="0" smtClean="0"/>
          </a:p>
          <a:p>
            <a:endParaRPr lang="fr-FR" dirty="0" smtClean="0"/>
          </a:p>
          <a:p>
            <a:pPr marL="1828800" lvl="4" indent="0">
              <a:buNone/>
            </a:pPr>
            <a:r>
              <a:rPr lang="fr-FR" dirty="0" smtClean="0"/>
              <a:t>Émissions de GES (CO2)</a:t>
            </a:r>
          </a:p>
          <a:p>
            <a:r>
              <a:rPr lang="fr-FR" dirty="0" smtClean="0"/>
              <a:t>CO</a:t>
            </a:r>
            <a:r>
              <a:rPr lang="fr-FR" baseline="-25000" dirty="0" smtClean="0"/>
              <a:t>2</a:t>
            </a:r>
            <a:r>
              <a:rPr lang="fr-FR" dirty="0" smtClean="0"/>
              <a:t> , CH</a:t>
            </a:r>
            <a:r>
              <a:rPr lang="fr-FR" baseline="-25000" dirty="0" smtClean="0"/>
              <a:t>4</a:t>
            </a:r>
            <a:r>
              <a:rPr lang="fr-FR" dirty="0" smtClean="0"/>
              <a:t>, N</a:t>
            </a:r>
            <a:r>
              <a:rPr lang="fr-FR" baseline="-25000" dirty="0" smtClean="0"/>
              <a:t>2</a:t>
            </a:r>
            <a:r>
              <a:rPr lang="fr-FR" dirty="0" smtClean="0"/>
              <a:t>O, O</a:t>
            </a:r>
            <a:r>
              <a:rPr lang="fr-FR" baseline="-25000" dirty="0" smtClean="0"/>
              <a:t>3</a:t>
            </a:r>
            <a:r>
              <a:rPr lang="fr-FR" dirty="0" smtClean="0"/>
              <a:t>, gaz fluorés et H</a:t>
            </a:r>
            <a:r>
              <a:rPr lang="fr-FR" baseline="-25000" dirty="0" smtClean="0"/>
              <a:t>2</a:t>
            </a:r>
            <a:r>
              <a:rPr lang="fr-FR" dirty="0" smtClean="0"/>
              <a:t>O</a:t>
            </a:r>
          </a:p>
          <a:p>
            <a:r>
              <a:rPr lang="fr-FR" dirty="0" smtClean="0"/>
              <a:t>Durée de vie importante : 50 à 200 ans</a:t>
            </a:r>
          </a:p>
          <a:p>
            <a:r>
              <a:rPr lang="fr-FR" dirty="0" smtClean="0"/>
              <a:t>CO2  ↑  T° moyenne ↑</a:t>
            </a:r>
          </a:p>
          <a:p>
            <a:r>
              <a:rPr lang="fr-FR" dirty="0" smtClean="0"/>
              <a:t>Augmentation entre 1,5 °C et 6 °C d’ici la fin du XXI</a:t>
            </a:r>
            <a:r>
              <a:rPr lang="fr-FR" baseline="30000" dirty="0" smtClean="0"/>
              <a:t>e</a:t>
            </a:r>
            <a:r>
              <a:rPr lang="fr-FR" dirty="0" smtClean="0"/>
              <a:t> siècle</a:t>
            </a:r>
          </a:p>
        </p:txBody>
      </p:sp>
      <p:pic>
        <p:nvPicPr>
          <p:cNvPr id="66564" name="Picture 4" descr="Z:\FORMATIONS\Formations 2015\Formation Aînés Charleroi\Images\Température.jpg"/>
          <p:cNvPicPr>
            <a:picLocks noChangeAspect="1" noChangeArrowheads="1"/>
          </p:cNvPicPr>
          <p:nvPr/>
        </p:nvPicPr>
        <p:blipFill>
          <a:blip r:embed="rId3" cstate="print"/>
          <a:srcRect/>
          <a:stretch>
            <a:fillRect/>
          </a:stretch>
        </p:blipFill>
        <p:spPr bwMode="auto">
          <a:xfrm>
            <a:off x="9241772" y="3922096"/>
            <a:ext cx="2647422" cy="23733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6567" name="Picture 7" descr="Z:\FORMATIONS\Formations 2015\Formation Aînés Charleroi\Images\Forêts.jpg"/>
          <p:cNvPicPr>
            <a:picLocks noChangeAspect="1" noChangeArrowheads="1"/>
          </p:cNvPicPr>
          <p:nvPr/>
        </p:nvPicPr>
        <p:blipFill>
          <a:blip r:embed="rId4" cstate="print"/>
          <a:srcRect/>
          <a:stretch>
            <a:fillRect/>
          </a:stretch>
        </p:blipFill>
        <p:spPr bwMode="auto">
          <a:xfrm>
            <a:off x="9122547" y="1454864"/>
            <a:ext cx="2766647" cy="18490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AutoShape 8"/>
          <p:cNvSpPr>
            <a:spLocks noChangeArrowheads="1"/>
          </p:cNvSpPr>
          <p:nvPr/>
        </p:nvSpPr>
        <p:spPr bwMode="auto">
          <a:xfrm>
            <a:off x="3087621" y="2614820"/>
            <a:ext cx="287338" cy="792163"/>
          </a:xfrm>
          <a:prstGeom prst="downArrow">
            <a:avLst>
              <a:gd name="adj1" fmla="val 50000"/>
              <a:gd name="adj2" fmla="val 91680"/>
            </a:avLst>
          </a:prstGeom>
          <a:solidFill>
            <a:srgbClr val="8A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8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8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extLst>
      <p:ext uri="{BB962C8B-B14F-4D97-AF65-F5344CB8AC3E}">
        <p14:creationId xmlns:p14="http://schemas.microsoft.com/office/powerpoint/2010/main" val="9853396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745" y="1106217"/>
            <a:ext cx="7866511" cy="546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re 1"/>
          <p:cNvSpPr>
            <a:spLocks noGrp="1"/>
          </p:cNvSpPr>
          <p:nvPr>
            <p:ph type="title"/>
          </p:nvPr>
        </p:nvSpPr>
        <p:spPr/>
        <p:txBody>
          <a:bodyPr/>
          <a:lstStyle/>
          <a:p>
            <a:r>
              <a:rPr lang="fr-BE" dirty="0" smtClean="0"/>
              <a:t> Changements climatiques et gaz à effet de serre</a:t>
            </a:r>
            <a:endParaRPr lang="fr-BE" dirty="0"/>
          </a:p>
        </p:txBody>
      </p:sp>
    </p:spTree>
    <p:extLst>
      <p:ext uri="{BB962C8B-B14F-4D97-AF65-F5344CB8AC3E}">
        <p14:creationId xmlns:p14="http://schemas.microsoft.com/office/powerpoint/2010/main" val="6455441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p:txBody>
          <a:bodyPr/>
          <a:lstStyle/>
          <a:p>
            <a:pPr eaLnBrk="1" fontAlgn="auto" hangingPunct="1">
              <a:spcAft>
                <a:spcPts val="0"/>
              </a:spcAft>
              <a:defRPr/>
            </a:pPr>
            <a:r>
              <a:rPr lang="fr-FR" dirty="0" smtClean="0"/>
              <a:t> Changements climatiques et conséquences</a:t>
            </a:r>
          </a:p>
        </p:txBody>
      </p:sp>
      <p:sp>
        <p:nvSpPr>
          <p:cNvPr id="193541" name="Rectangle 5"/>
          <p:cNvSpPr>
            <a:spLocks noGrp="1" noChangeArrowheads="1"/>
          </p:cNvSpPr>
          <p:nvPr>
            <p:ph idx="1"/>
          </p:nvPr>
        </p:nvSpPr>
        <p:spPr>
          <a:ln>
            <a:miter lim="800000"/>
            <a:headEnd/>
            <a:tailEnd/>
          </a:ln>
        </p:spPr>
        <p:txBody>
          <a:bodyPr/>
          <a:lstStyle/>
          <a:p>
            <a:pPr eaLnBrk="1" hangingPunct="1">
              <a:buFont typeface="Wingdings" pitchFamily="2" charset="2"/>
              <a:buNone/>
            </a:pPr>
            <a:r>
              <a:rPr lang="fr-FR" altLang="fr-FR" b="1" dirty="0" smtClean="0"/>
              <a:t>Conséquences </a:t>
            </a:r>
          </a:p>
          <a:p>
            <a:pPr eaLnBrk="1" hangingPunct="1"/>
            <a:r>
              <a:rPr lang="fr-FR" altLang="fr-FR" dirty="0" smtClean="0"/>
              <a:t>Fonte des glaciers et glaciers terrestres :</a:t>
            </a:r>
          </a:p>
          <a:p>
            <a:pPr lvl="1" eaLnBrk="1" hangingPunct="1"/>
            <a:r>
              <a:rPr lang="fr-FR" altLang="fr-FR" dirty="0" smtClean="0"/>
              <a:t>icebergs, banquises (faune, Inuits, Archimède)</a:t>
            </a:r>
          </a:p>
          <a:p>
            <a:pPr lvl="1" eaLnBrk="1" hangingPunct="1"/>
            <a:r>
              <a:rPr lang="fr-FR" altLang="fr-FR" dirty="0" smtClean="0"/>
              <a:t>glaciers terrestres (augmentation des eaux)</a:t>
            </a:r>
          </a:p>
          <a:p>
            <a:pPr eaLnBrk="1" hangingPunct="1"/>
            <a:r>
              <a:rPr lang="fr-FR" altLang="fr-FR" dirty="0" smtClean="0"/>
              <a:t>Élévation du niveau moyen des océans (entre 15 et 95 cm)</a:t>
            </a:r>
          </a:p>
          <a:p>
            <a:pPr eaLnBrk="1" hangingPunct="1"/>
            <a:r>
              <a:rPr lang="fr-FR" altLang="fr-FR" dirty="0" smtClean="0"/>
              <a:t>Changements climatiques :</a:t>
            </a:r>
          </a:p>
          <a:p>
            <a:pPr lvl="1" eaLnBrk="1" hangingPunct="1"/>
            <a:r>
              <a:rPr lang="fr-FR" altLang="fr-FR" dirty="0"/>
              <a:t>c</a:t>
            </a:r>
            <a:r>
              <a:rPr lang="fr-FR" altLang="fr-FR" dirty="0" smtClean="0"/>
              <a:t>yclones, canicules, … (Katerina, …)</a:t>
            </a:r>
          </a:p>
          <a:p>
            <a:pPr eaLnBrk="1" hangingPunct="1"/>
            <a:r>
              <a:rPr lang="fr-FR" altLang="fr-FR" dirty="0" smtClean="0"/>
              <a:t>Permafrost du Canada et de la Sibérie : si dégel, libération de CH</a:t>
            </a:r>
            <a:r>
              <a:rPr lang="fr-FR" altLang="fr-FR" baseline="-25000" dirty="0" smtClean="0"/>
              <a:t>4</a:t>
            </a:r>
            <a:br>
              <a:rPr lang="fr-FR" altLang="fr-FR" baseline="-25000" dirty="0" smtClean="0"/>
            </a:br>
            <a:r>
              <a:rPr lang="fr-FR" altLang="fr-FR" dirty="0" smtClean="0"/>
              <a:t>(62 * &gt; CO</a:t>
            </a:r>
            <a:r>
              <a:rPr lang="fr-FR" altLang="fr-FR" baseline="-25000" dirty="0" smtClean="0"/>
              <a:t>2</a:t>
            </a:r>
            <a:r>
              <a:rPr lang="fr-FR" altLang="fr-FR" dirty="0" smtClean="0"/>
              <a:t>)</a:t>
            </a:r>
          </a:p>
          <a:p>
            <a:pPr eaLnBrk="1" hangingPunct="1"/>
            <a:r>
              <a:rPr lang="fr-FR" altLang="fr-FR" dirty="0" smtClean="0"/>
              <a:t>Impacts sur la santé, maladies, … (choléra, paludisme, …)</a:t>
            </a:r>
          </a:p>
          <a:p>
            <a:pPr eaLnBrk="1" hangingPunct="1"/>
            <a:r>
              <a:rPr lang="fr-FR" altLang="fr-FR" dirty="0" smtClean="0"/>
              <a:t>Réfugiés climatiques : Tuvalu avec la Nouvelle Zélande, Katerina</a:t>
            </a:r>
          </a:p>
        </p:txBody>
      </p:sp>
      <p:pic>
        <p:nvPicPr>
          <p:cNvPr id="67586" name="Picture 2" descr="Z:\FORMATIONS\Formations 2015\Formation Aînés Charleroi\Images\Glace.jpg"/>
          <p:cNvPicPr>
            <a:picLocks noChangeAspect="1" noChangeArrowheads="1"/>
          </p:cNvPicPr>
          <p:nvPr/>
        </p:nvPicPr>
        <p:blipFill>
          <a:blip r:embed="rId3" cstate="print"/>
          <a:srcRect/>
          <a:stretch>
            <a:fillRect/>
          </a:stretch>
        </p:blipFill>
        <p:spPr bwMode="auto">
          <a:xfrm>
            <a:off x="8561357" y="2625980"/>
            <a:ext cx="2317658" cy="14094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perspectiveRelaxed"/>
            <a:lightRig rig="twoPt" dir="t">
              <a:rot lat="0" lon="0" rev="7200000"/>
            </a:lightRig>
          </a:scene3d>
          <a:sp3d>
            <a:bevelT w="25400" h="19050"/>
            <a:contourClr>
              <a:srgbClr val="FFFFFF"/>
            </a:contourClr>
          </a:sp3d>
        </p:spPr>
      </p:pic>
      <p:pic>
        <p:nvPicPr>
          <p:cNvPr id="67587" name="Picture 3" descr="Z:\FORMATIONS\Formations 2015\Formation Aînés Charleroi\Images\Niveau e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5797" y="4182392"/>
            <a:ext cx="1657657" cy="211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glaciers 1905"/>
          <p:cNvPicPr>
            <a:picLocks noChangeAspect="1" noChangeArrowheads="1"/>
          </p:cNvPicPr>
          <p:nvPr/>
        </p:nvPicPr>
        <p:blipFill>
          <a:blip r:embed="rId5" cstate="print">
            <a:extLst>
              <a:ext uri="{28A0092B-C50C-407E-A947-70E740481C1C}">
                <a14:useLocalDpi xmlns:a14="http://schemas.microsoft.com/office/drawing/2010/main" val="0"/>
              </a:ext>
            </a:extLst>
          </a:blip>
          <a:srcRect t="864" r="2763" b="1318"/>
          <a:stretch>
            <a:fillRect/>
          </a:stretch>
        </p:blipFill>
        <p:spPr bwMode="auto">
          <a:xfrm>
            <a:off x="7156512" y="836711"/>
            <a:ext cx="2249827" cy="158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glaciers 2002"/>
          <p:cNvPicPr>
            <a:picLocks noChangeAspect="1" noChangeArrowheads="1"/>
          </p:cNvPicPr>
          <p:nvPr/>
        </p:nvPicPr>
        <p:blipFill>
          <a:blip r:embed="rId6" cstate="print">
            <a:extLst>
              <a:ext uri="{28A0092B-C50C-407E-A947-70E740481C1C}">
                <a14:useLocalDpi xmlns:a14="http://schemas.microsoft.com/office/drawing/2010/main" val="0"/>
              </a:ext>
            </a:extLst>
          </a:blip>
          <a:srcRect r="2164"/>
          <a:stretch>
            <a:fillRect/>
          </a:stretch>
        </p:blipFill>
        <p:spPr bwMode="auto">
          <a:xfrm>
            <a:off x="9836794" y="808286"/>
            <a:ext cx="2216660" cy="160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2307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Font typeface="+mj-lt"/>
              <a:buAutoNum type="arabicPeriod" startAt="2"/>
            </a:pPr>
            <a:r>
              <a:rPr lang="fr-BE" dirty="0" smtClean="0"/>
              <a:t>La transition juste</a:t>
            </a:r>
            <a:endParaRPr lang="fr-BE" dirty="0"/>
          </a:p>
        </p:txBody>
      </p:sp>
      <p:sp>
        <p:nvSpPr>
          <p:cNvPr id="3" name="Espace réservé du texte 2"/>
          <p:cNvSpPr>
            <a:spLocks noGrp="1"/>
          </p:cNvSpPr>
          <p:nvPr>
            <p:ph type="body" idx="1"/>
          </p:nvPr>
        </p:nvSpPr>
        <p:spPr/>
        <p:txBody>
          <a:bodyPr/>
          <a:lstStyle/>
          <a:p>
            <a:r>
              <a:rPr lang="fr-BE" dirty="0"/>
              <a:t>Les enjeux climatiques </a:t>
            </a:r>
            <a:r>
              <a:rPr lang="fr-BE" dirty="0" smtClean="0"/>
              <a:t>actuels</a:t>
            </a:r>
            <a:endParaRPr lang="fr-BE" dirty="0"/>
          </a:p>
        </p:txBody>
      </p:sp>
    </p:spTree>
    <p:extLst>
      <p:ext uri="{BB962C8B-B14F-4D97-AF65-F5344CB8AC3E}">
        <p14:creationId xmlns:p14="http://schemas.microsoft.com/office/powerpoint/2010/main" val="11293956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smtClean="0"/>
              <a:t> Transition juste : définition</a:t>
            </a:r>
            <a:endParaRPr lang="fr-BE" dirty="0"/>
          </a:p>
        </p:txBody>
      </p:sp>
      <p:sp>
        <p:nvSpPr>
          <p:cNvPr id="3" name="Espace réservé du contenu 2"/>
          <p:cNvSpPr>
            <a:spLocks noGrp="1"/>
          </p:cNvSpPr>
          <p:nvPr>
            <p:ph idx="1"/>
          </p:nvPr>
        </p:nvSpPr>
        <p:spPr/>
        <p:txBody>
          <a:bodyPr>
            <a:normAutofit lnSpcReduction="10000"/>
          </a:bodyPr>
          <a:lstStyle/>
          <a:p>
            <a:pPr marL="0" indent="0">
              <a:lnSpc>
                <a:spcPct val="110000"/>
              </a:lnSpc>
              <a:spcBef>
                <a:spcPts val="0"/>
              </a:spcBef>
              <a:spcAft>
                <a:spcPts val="1200"/>
              </a:spcAft>
              <a:buNone/>
              <a:defRPr/>
            </a:pPr>
            <a:r>
              <a:rPr lang="fr-BE" b="1" dirty="0" smtClean="0"/>
              <a:t>La </a:t>
            </a:r>
            <a:r>
              <a:rPr lang="fr-BE" b="1" dirty="0"/>
              <a:t>transition juste de l’économie repose sur </a:t>
            </a:r>
            <a:r>
              <a:rPr lang="fr-BE" b="1" u="sng" dirty="0"/>
              <a:t>5 piliers</a:t>
            </a:r>
            <a:r>
              <a:rPr lang="fr-BE" b="1" dirty="0"/>
              <a:t>, à savoir : </a:t>
            </a:r>
            <a:endParaRPr lang="fr-BE" b="1" dirty="0" smtClean="0"/>
          </a:p>
          <a:p>
            <a:pPr marL="342900" indent="-342900">
              <a:lnSpc>
                <a:spcPct val="110000"/>
              </a:lnSpc>
              <a:spcBef>
                <a:spcPts val="0"/>
              </a:spcBef>
              <a:spcAft>
                <a:spcPts val="1200"/>
              </a:spcAft>
              <a:buFont typeface="Arial" panose="020B0604020202020204" pitchFamily="34" charset="0"/>
              <a:buChar char="•"/>
              <a:defRPr/>
            </a:pPr>
            <a:r>
              <a:rPr lang="fr-BE" dirty="0" smtClean="0"/>
              <a:t>le </a:t>
            </a:r>
            <a:r>
              <a:rPr lang="fr-BE" b="1" dirty="0"/>
              <a:t>dialogue</a:t>
            </a:r>
            <a:r>
              <a:rPr lang="fr-BE" dirty="0"/>
              <a:t> entre les pouvoirs publics et les principaux acteurs, dont les représentants des entreprises, des syndicats, des autorités locales et régionales, et des </a:t>
            </a:r>
            <a:r>
              <a:rPr lang="fr-BE" dirty="0" smtClean="0"/>
              <a:t>associations</a:t>
            </a:r>
          </a:p>
          <a:p>
            <a:pPr marL="342900" indent="-342900">
              <a:lnSpc>
                <a:spcPct val="110000"/>
              </a:lnSpc>
              <a:spcBef>
                <a:spcPts val="0"/>
              </a:spcBef>
              <a:spcAft>
                <a:spcPts val="1200"/>
              </a:spcAft>
              <a:buFont typeface="Arial" panose="020B0604020202020204" pitchFamily="34" charset="0"/>
              <a:buChar char="•"/>
              <a:defRPr/>
            </a:pPr>
            <a:r>
              <a:rPr lang="fr-BE" dirty="0" smtClean="0"/>
              <a:t>des </a:t>
            </a:r>
            <a:r>
              <a:rPr lang="fr-BE" b="1" dirty="0"/>
              <a:t>emplois verts </a:t>
            </a:r>
            <a:r>
              <a:rPr lang="fr-BE" dirty="0"/>
              <a:t>et décents grâce à des investissements domestiques dans les (nouvelles) technologies bas carbone, la Recherche &amp; Développement et l’innovation, et le transfert de </a:t>
            </a:r>
            <a:r>
              <a:rPr lang="fr-BE" dirty="0" smtClean="0"/>
              <a:t>technologies</a:t>
            </a:r>
          </a:p>
          <a:p>
            <a:pPr marL="342900" indent="-342900">
              <a:lnSpc>
                <a:spcPct val="110000"/>
              </a:lnSpc>
              <a:spcBef>
                <a:spcPts val="0"/>
              </a:spcBef>
              <a:spcAft>
                <a:spcPts val="1200"/>
              </a:spcAft>
              <a:buFont typeface="Arial" panose="020B0604020202020204" pitchFamily="34" charset="0"/>
              <a:buChar char="•"/>
              <a:defRPr/>
            </a:pPr>
            <a:r>
              <a:rPr lang="fr-BE" dirty="0" smtClean="0"/>
              <a:t>des </a:t>
            </a:r>
            <a:r>
              <a:rPr lang="fr-BE" b="1" dirty="0"/>
              <a:t>compétences « vertes » </a:t>
            </a:r>
            <a:r>
              <a:rPr lang="fr-BE" dirty="0"/>
              <a:t>: des stratégies actives d’éducation, de formation, de développement des compétences au service d’une économie bas carbone, et efficace dans l’utilisation des ressources, à l’initiative des pouvoirs </a:t>
            </a:r>
            <a:r>
              <a:rPr lang="fr-BE" dirty="0" smtClean="0"/>
              <a:t>publics</a:t>
            </a:r>
          </a:p>
          <a:p>
            <a:pPr marL="342900" indent="-342900">
              <a:lnSpc>
                <a:spcPct val="110000"/>
              </a:lnSpc>
              <a:spcBef>
                <a:spcPts val="0"/>
              </a:spcBef>
              <a:spcAft>
                <a:spcPts val="1200"/>
              </a:spcAft>
              <a:buFont typeface="Arial" panose="020B0604020202020204" pitchFamily="34" charset="0"/>
              <a:buChar char="•"/>
              <a:defRPr/>
            </a:pPr>
            <a:r>
              <a:rPr lang="fr-BE" dirty="0" smtClean="0"/>
              <a:t>le </a:t>
            </a:r>
            <a:r>
              <a:rPr lang="fr-BE" b="1" dirty="0"/>
              <a:t>respect des droits </a:t>
            </a:r>
            <a:r>
              <a:rPr lang="fr-BE" dirty="0"/>
              <a:t>de l’Homme et du travail : la prise de décision démocratique et le respect des droits de l’Homme et du travail sont essentiels pour garantir une représentation juste des intérêts des travailleurs et des communautés au plan </a:t>
            </a:r>
            <a:r>
              <a:rPr lang="fr-BE" dirty="0" smtClean="0"/>
              <a:t>national</a:t>
            </a:r>
          </a:p>
          <a:p>
            <a:pPr marL="342900" indent="-342900">
              <a:buFont typeface="Arial" panose="020B0604020202020204" pitchFamily="34" charset="0"/>
              <a:buChar char="•"/>
              <a:defRPr/>
            </a:pPr>
            <a:r>
              <a:rPr lang="fr-BE" dirty="0" smtClean="0"/>
              <a:t>des </a:t>
            </a:r>
            <a:r>
              <a:rPr lang="fr-BE" b="1" dirty="0"/>
              <a:t>systèmes de protection </a:t>
            </a:r>
            <a:r>
              <a:rPr lang="fr-BE" dirty="0"/>
              <a:t>sociale forts et </a:t>
            </a:r>
            <a:r>
              <a:rPr lang="fr-BE" dirty="0" smtClean="0"/>
              <a:t>efficaces</a:t>
            </a:r>
            <a:endParaRPr lang="fr-BE" dirty="0"/>
          </a:p>
        </p:txBody>
      </p:sp>
    </p:spTree>
    <p:extLst>
      <p:ext uri="{BB962C8B-B14F-4D97-AF65-F5344CB8AC3E}">
        <p14:creationId xmlns:p14="http://schemas.microsoft.com/office/powerpoint/2010/main" val="4154455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TotalTime>
  <Words>1559</Words>
  <Application>Microsoft Office PowerPoint</Application>
  <PresentationFormat>Grand écran</PresentationFormat>
  <Paragraphs>156</Paragraphs>
  <Slides>22</Slides>
  <Notes>6</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22</vt:i4>
      </vt:variant>
    </vt:vector>
  </HeadingPairs>
  <TitlesOfParts>
    <vt:vector size="34" baseType="lpstr">
      <vt:lpstr>ＭＳ Ｐゴシック</vt:lpstr>
      <vt:lpstr>Arial</vt:lpstr>
      <vt:lpstr>Arial Unicode MS</vt:lpstr>
      <vt:lpstr>Calibri</vt:lpstr>
      <vt:lpstr>StarSymbol</vt:lpstr>
      <vt:lpstr>Symbol</vt:lpstr>
      <vt:lpstr>Times New Roman</vt:lpstr>
      <vt:lpstr>Tw Cen MT Condensed Extra Bold</vt:lpstr>
      <vt:lpstr>Webdings</vt:lpstr>
      <vt:lpstr>Wingdings</vt:lpstr>
      <vt:lpstr>Conception personnalisée</vt:lpstr>
      <vt:lpstr>Thème Office</vt:lpstr>
      <vt:lpstr>Les enjeux climatiques actuels</vt:lpstr>
      <vt:lpstr>Les changements climatiques</vt:lpstr>
      <vt:lpstr>Présentation PowerPoint</vt:lpstr>
      <vt:lpstr> Changements climatiques et CO2</vt:lpstr>
      <vt:lpstr> Changements climatiques et énergie</vt:lpstr>
      <vt:lpstr> Changements climatiques et gaz à effet de serre</vt:lpstr>
      <vt:lpstr> Changements climatiques et conséquences</vt:lpstr>
      <vt:lpstr>La transition juste</vt:lpstr>
      <vt:lpstr> Transition juste : définition</vt:lpstr>
      <vt:lpstr> Transition juste en Belgique : impacts macroéconomiques selon les secteurs</vt:lpstr>
      <vt:lpstr>La COP 24 – Katowice 2018</vt:lpstr>
      <vt:lpstr> COP 24 : déclaration de Silésie sur la transition juste</vt:lpstr>
      <vt:lpstr> COP 24 : déclaration de Silésie sur la transition juste</vt:lpstr>
      <vt:lpstr> COP 24 : la Belgique : paroles, paroles …</vt:lpstr>
      <vt:lpstr>En Belgique</vt:lpstr>
      <vt:lpstr> Belgique : multiplication des manifestations climat</vt:lpstr>
      <vt:lpstr> Belgique : projet de Loi Climat</vt:lpstr>
      <vt:lpstr> Belgique : Sign for my Future - Revendications</vt:lpstr>
      <vt:lpstr> Belgique : Sign for my Future - Objections</vt:lpstr>
      <vt:lpstr> Belgique : Sign for my Future - Objections</vt:lpstr>
      <vt:lpstr> Belgique : propositions syndicales</vt:lpstr>
      <vt:lpstr> Belgique : propositions syndicales - 15 mars - Appel à la grève et manifestation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GAUDIER Lydie</dc:creator>
  <cp:lastModifiedBy>WOJTALIK Daniel</cp:lastModifiedBy>
  <cp:revision>110</cp:revision>
  <cp:lastPrinted>2019-03-05T14:56:07Z</cp:lastPrinted>
  <dcterms:created xsi:type="dcterms:W3CDTF">2019-02-14T14:11:36Z</dcterms:created>
  <dcterms:modified xsi:type="dcterms:W3CDTF">2019-03-06T10:11:51Z</dcterms:modified>
</cp:coreProperties>
</file>